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12"/>
  </p:notesMasterIdLst>
  <p:sldIdLst>
    <p:sldId id="279" r:id="rId3"/>
    <p:sldId id="294" r:id="rId4"/>
    <p:sldId id="303" r:id="rId5"/>
    <p:sldId id="302" r:id="rId6"/>
    <p:sldId id="295" r:id="rId7"/>
    <p:sldId id="304" r:id="rId8"/>
    <p:sldId id="297" r:id="rId9"/>
    <p:sldId id="299" r:id="rId10"/>
    <p:sldId id="300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792"/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75D9B-F823-4A54-AB0D-F170603AD71C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01CC8-1644-4037-BC81-1FB6F5EEAD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288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6958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F07F5-D4FE-4286-9820-74D3D3B84180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704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F07F5-D4FE-4286-9820-74D3D3B84180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11594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F07F5-D4FE-4286-9820-74D3D3B84180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9037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F07F5-D4FE-4286-9820-74D3D3B84180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23123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F07F5-D4FE-4286-9820-74D3D3B84180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139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F07F5-D4FE-4286-9820-74D3D3B84180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4665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F07F5-D4FE-4286-9820-74D3D3B84180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1426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F07F5-D4FE-4286-9820-74D3D3B84180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4443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91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010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95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914400" y="1844676"/>
            <a:ext cx="103632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828800" y="3886200"/>
            <a:ext cx="85344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915414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940591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 algn="l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l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l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l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l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055257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4800" cy="5257800"/>
          </a:xfrm>
          <a:prstGeom prst="rect">
            <a:avLst/>
          </a:prstGeom>
        </p:spPr>
        <p:txBody>
          <a:bodyPr/>
          <a:lstStyle>
            <a:lvl1pPr algn="l">
              <a:spcBef>
                <a:spcPts val="600"/>
              </a:spcBef>
              <a:defRPr sz="2800"/>
            </a:lvl1pPr>
            <a:lvl2pPr marL="790575" indent="-333375" algn="l">
              <a:spcBef>
                <a:spcPts val="600"/>
              </a:spcBef>
              <a:defRPr sz="2800"/>
            </a:lvl2pPr>
            <a:lvl3pPr marL="1234439" indent="-320039" algn="l">
              <a:spcBef>
                <a:spcPts val="600"/>
              </a:spcBef>
              <a:defRPr sz="2800"/>
            </a:lvl3pPr>
            <a:lvl4pPr marL="1727200" indent="-355600" algn="l">
              <a:spcBef>
                <a:spcPts val="600"/>
              </a:spcBef>
              <a:defRPr sz="2800"/>
            </a:lvl4pPr>
            <a:lvl5pPr marL="2184400" indent="-355600" algn="l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493205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09600" y="256810"/>
            <a:ext cx="109728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09600" y="1435466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 algn="l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 algn="l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 algn="l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 algn="l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819218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766733" y="273050"/>
            <a:ext cx="6815667" cy="6584950"/>
          </a:xfrm>
          <a:prstGeom prst="rect">
            <a:avLst/>
          </a:prstGeom>
        </p:spPr>
        <p:txBody>
          <a:bodyPr/>
          <a:lstStyle>
            <a:lvl1pPr algn="l">
              <a:spcBef>
                <a:spcPts val="700"/>
              </a:spcBef>
              <a:defRPr sz="3200"/>
            </a:lvl1pPr>
            <a:lvl2pPr marL="783771" indent="-326571" algn="l">
              <a:spcBef>
                <a:spcPts val="700"/>
              </a:spcBef>
              <a:defRPr sz="3200"/>
            </a:lvl2pPr>
            <a:lvl3pPr marL="1219200" indent="-304800" algn="l">
              <a:spcBef>
                <a:spcPts val="700"/>
              </a:spcBef>
              <a:defRPr sz="3200"/>
            </a:lvl3pPr>
            <a:lvl4pPr marL="1737360" indent="-365760" algn="l">
              <a:spcBef>
                <a:spcPts val="700"/>
              </a:spcBef>
              <a:defRPr sz="3200"/>
            </a:lvl4pPr>
            <a:lvl5pPr marL="2194560" indent="-365760" algn="l">
              <a:spcBef>
                <a:spcPts val="7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565582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 algn="l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 algn="l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 algn="l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 algn="l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153428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algn="l"/>
            <a:lvl2pPr algn="l"/>
            <a:lvl3pPr algn="l"/>
            <a:lvl4pPr algn="l"/>
            <a:lvl5pPr algn="l"/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35220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908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839200" y="0"/>
            <a:ext cx="27432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609600" y="274639"/>
            <a:ext cx="8026400" cy="6583363"/>
          </a:xfrm>
          <a:prstGeom prst="rect">
            <a:avLst/>
          </a:prstGeom>
        </p:spPr>
        <p:txBody>
          <a:bodyPr/>
          <a:lstStyle>
            <a:lvl1pPr algn="l"/>
            <a:lvl2pPr algn="l"/>
            <a:lvl3pPr algn="l"/>
            <a:lvl4pPr algn="l"/>
            <a:lvl5pPr algn="l"/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56359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914400" y="1844676"/>
            <a:ext cx="103632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1828800" y="3886200"/>
            <a:ext cx="8534400" cy="29718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085120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3118780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buSzTx/>
              <a:buFontTx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buSzTx/>
              <a:buFontTx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buSzTx/>
              <a:buFontTx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buSzTx/>
              <a:buFontTx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500749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48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marL="790575" indent="-333375">
              <a:spcBef>
                <a:spcPts val="6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lvl2pPr>
            <a:lvl3pPr marL="1234439" indent="-320039">
              <a:spcBef>
                <a:spcPts val="6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lvl3pPr>
            <a:lvl4pPr marL="1727200" indent="-355600">
              <a:spcBef>
                <a:spcPts val="6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lvl4pPr>
            <a:lvl5pPr marL="2184400" indent="-355600">
              <a:spcBef>
                <a:spcPts val="6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5118805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09600" y="256810"/>
            <a:ext cx="109728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609600" y="1435466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084433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269498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4766733" y="273050"/>
            <a:ext cx="6815667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2836415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0449468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403172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819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8839200" y="0"/>
            <a:ext cx="27432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609600" y="274639"/>
            <a:ext cx="8026400" cy="658336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91675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71018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4117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104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449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1998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55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CF8038-3223-45F1-8B5C-06C17329AD3E}" type="datetimeFigureOut">
              <a:rPr lang="en-ZA" smtClean="0"/>
              <a:t>2019-07-02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A46D80-1C3C-409A-9317-A80A51C54B63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78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09600" y="92077"/>
            <a:ext cx="109728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737600" y="6400414"/>
            <a:ext cx="28448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 kern="0">
                <a:latin typeface="Calibri"/>
                <a:sym typeface="Calibri"/>
              </a:rPr>
              <a:pPr/>
              <a:t>‹#›</a:t>
            </a:fld>
            <a:endParaRPr kern="0"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631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  <p:sldLayoutId id="2147483751" r:id="rId18"/>
    <p:sldLayoutId id="2147483752" r:id="rId19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algn="just">
        <a:spcBef>
          <a:spcPts val="400"/>
        </a:spcBef>
        <a:buSzPct val="100000"/>
        <a:buFont typeface="Arial"/>
        <a:buChar char="•"/>
        <a:defRPr sz="2000">
          <a:latin typeface="Arial"/>
          <a:ea typeface="Arial"/>
          <a:cs typeface="Arial"/>
          <a:sym typeface="Arial"/>
        </a:defRPr>
      </a:lvl1pPr>
      <a:lvl2pPr marL="774700" indent="-317500" algn="just">
        <a:spcBef>
          <a:spcPts val="400"/>
        </a:spcBef>
        <a:buSzPct val="100000"/>
        <a:buFont typeface="Arial"/>
        <a:buChar char="–"/>
        <a:defRPr sz="2000">
          <a:latin typeface="Arial"/>
          <a:ea typeface="Arial"/>
          <a:cs typeface="Arial"/>
          <a:sym typeface="Arial"/>
        </a:defRPr>
      </a:lvl2pPr>
      <a:lvl3pPr marL="1200150" indent="-285750" algn="just">
        <a:spcBef>
          <a:spcPts val="400"/>
        </a:spcBef>
        <a:buSzPct val="100000"/>
        <a:buFont typeface="Arial"/>
        <a:buChar char="•"/>
        <a:defRPr sz="2000">
          <a:latin typeface="Arial"/>
          <a:ea typeface="Arial"/>
          <a:cs typeface="Arial"/>
          <a:sym typeface="Arial"/>
        </a:defRPr>
      </a:lvl3pPr>
      <a:lvl4pPr marL="1600200" indent="-228600" algn="just">
        <a:spcBef>
          <a:spcPts val="400"/>
        </a:spcBef>
        <a:buSzPct val="100000"/>
        <a:buFont typeface="Arial"/>
        <a:buChar char="–"/>
        <a:defRPr sz="2000">
          <a:latin typeface="Arial"/>
          <a:ea typeface="Arial"/>
          <a:cs typeface="Arial"/>
          <a:sym typeface="Arial"/>
        </a:defRPr>
      </a:lvl4pPr>
      <a:lvl5pPr marL="2057400" indent="-228600" algn="just">
        <a:spcBef>
          <a:spcPts val="400"/>
        </a:spcBef>
        <a:buSzPct val="100000"/>
        <a:buFont typeface="Arial"/>
        <a:buChar char="»"/>
        <a:defRPr sz="2000">
          <a:latin typeface="Arial"/>
          <a:ea typeface="Arial"/>
          <a:cs typeface="Arial"/>
          <a:sym typeface="Arial"/>
        </a:defRPr>
      </a:lvl5pPr>
      <a:lvl6pPr marL="2514600" indent="-228600" algn="just">
        <a:spcBef>
          <a:spcPts val="400"/>
        </a:spcBef>
        <a:buSzPct val="100000"/>
        <a:buFont typeface="Arial"/>
        <a:buChar char="•"/>
        <a:defRPr sz="2000">
          <a:latin typeface="Arial"/>
          <a:ea typeface="Arial"/>
          <a:cs typeface="Arial"/>
          <a:sym typeface="Arial"/>
        </a:defRPr>
      </a:lvl6pPr>
      <a:lvl7pPr marL="2971800" indent="-228600" algn="just">
        <a:spcBef>
          <a:spcPts val="400"/>
        </a:spcBef>
        <a:buSzPct val="100000"/>
        <a:buFont typeface="Arial"/>
        <a:buChar char="•"/>
        <a:defRPr sz="2000">
          <a:latin typeface="Arial"/>
          <a:ea typeface="Arial"/>
          <a:cs typeface="Arial"/>
          <a:sym typeface="Arial"/>
        </a:defRPr>
      </a:lvl7pPr>
      <a:lvl8pPr marL="3429000" indent="-228600" algn="just">
        <a:spcBef>
          <a:spcPts val="400"/>
        </a:spcBef>
        <a:buSzPct val="100000"/>
        <a:buFont typeface="Arial"/>
        <a:buChar char="•"/>
        <a:defRPr sz="2000">
          <a:latin typeface="Arial"/>
          <a:ea typeface="Arial"/>
          <a:cs typeface="Arial"/>
          <a:sym typeface="Arial"/>
        </a:defRPr>
      </a:lvl8pPr>
      <a:lvl9pPr marL="3886200" indent="-228600" algn="just">
        <a:spcBef>
          <a:spcPts val="400"/>
        </a:spcBef>
        <a:buSzPct val="100000"/>
        <a:buFont typeface="Arial"/>
        <a:buChar char="•"/>
        <a:defRPr sz="20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1.png" descr="Presentation-Heade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724930"/>
            <a:ext cx="12192000" cy="613307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" name="image2.png" descr="NSA-Log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8653" y="0"/>
            <a:ext cx="1864041" cy="190295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2435348" y="2593642"/>
            <a:ext cx="6351545" cy="38472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ctr" latinLnBrk="1" hangingPunct="0"/>
            <a:r>
              <a:rPr lang="en-GB" sz="4400" b="1" dirty="0">
                <a:solidFill>
                  <a:srgbClr val="800000"/>
                </a:solidFill>
              </a:rPr>
              <a:t>NAMIBIA</a:t>
            </a:r>
            <a:br>
              <a:rPr lang="en-GB" sz="4400" b="1" dirty="0">
                <a:solidFill>
                  <a:srgbClr val="800000"/>
                </a:solidFill>
              </a:rPr>
            </a:br>
            <a:r>
              <a:rPr lang="en-GB" sz="2800" b="1" dirty="0" smtClean="0">
                <a:solidFill>
                  <a:srgbClr val="800000"/>
                </a:solidFill>
              </a:rPr>
              <a:t>Multi-Dimensional </a:t>
            </a:r>
            <a:r>
              <a:rPr lang="en-GB" sz="2800" b="1" dirty="0">
                <a:solidFill>
                  <a:srgbClr val="800000"/>
                </a:solidFill>
              </a:rPr>
              <a:t>Poverty Analysis</a:t>
            </a:r>
            <a:endParaRPr kumimoji="0" lang="en-US" sz="2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SHARED</a:t>
            </a:r>
            <a:r>
              <a:rPr kumimoji="0" lang="en-US" sz="2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MPPN </a:t>
            </a:r>
            <a:r>
              <a:rPr lang="en-ZA" sz="28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MEETING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MAHE, SEYCHELLES,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1-3 JULY 2019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algn="ctr" latinLnBrk="1" hangingPunct="0"/>
            <a:r>
              <a:rPr lang="en-ZA" sz="2000" dirty="0" smtClean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BY:</a:t>
            </a:r>
          </a:p>
          <a:p>
            <a:pPr algn="ctr" latinLnBrk="1" hangingPunct="0"/>
            <a:endParaRPr lang="en-ZA" sz="2000" dirty="0" smtClea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latinLnBrk="1" hangingPunct="0"/>
            <a:r>
              <a:rPr lang="en-ZA" sz="2800" b="1" dirty="0" smtClean="0">
                <a:solidFill>
                  <a:srgbClr val="184792"/>
                </a:solidFill>
                <a:latin typeface="Calibri"/>
                <a:ea typeface="Calibri"/>
                <a:cs typeface="Calibri"/>
                <a:sym typeface="Calibri"/>
              </a:rPr>
              <a:t>NAMIBIA </a:t>
            </a:r>
            <a:r>
              <a:rPr lang="en-ZA" sz="2800" b="1" dirty="0">
                <a:solidFill>
                  <a:srgbClr val="184792"/>
                </a:solidFill>
                <a:latin typeface="Calibri"/>
                <a:ea typeface="Calibri"/>
                <a:cs typeface="Calibri"/>
                <a:sym typeface="Calibri"/>
              </a:rPr>
              <a:t>STATISTICS AGENCY</a:t>
            </a:r>
            <a:endParaRPr lang="en-US" sz="2800" b="1" dirty="0">
              <a:solidFill>
                <a:srgbClr val="1847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latinLnBrk="1" hangingPunct="0"/>
            <a:r>
              <a:rPr lang="en-ZA" sz="20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WEB SITE: www.nsa.org.na</a:t>
            </a:r>
            <a:endParaRPr kumimoji="0" lang="en-US" sz="200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948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entation-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18"/>
            <a:ext cx="9142376" cy="685348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47529" y="188640"/>
            <a:ext cx="8229599" cy="1143000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rgbClr val="B88C00"/>
                </a:solidFill>
                <a:latin typeface="Calibri" panose="020F0502020204030204" pitchFamily="34" charset="0"/>
              </a:rPr>
              <a:t>PRESENTATION Coverage</a:t>
            </a:r>
            <a:endParaRPr lang="en-ZA" dirty="0">
              <a:solidFill>
                <a:srgbClr val="B88C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2" y="1639342"/>
            <a:ext cx="8229599" cy="4525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r>
              <a:rPr lang="en-ZA" sz="2400" dirty="0" smtClean="0"/>
              <a:t>NAMIBIA STATS AT A GLANCE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r>
              <a:rPr lang="en-ZA" sz="2400" dirty="0" smtClean="0"/>
              <a:t>OVERVIEW &amp; METHODOLOGY</a:t>
            </a:r>
            <a:endParaRPr lang="en-ZA" sz="2400" dirty="0" smtClean="0"/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r>
              <a:rPr lang="en-ZA" sz="2400" dirty="0" smtClean="0"/>
              <a:t>DIMESIONS, INDICATORS ANS WEITHING METRICS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r>
              <a:rPr lang="en-ZA" sz="2400" dirty="0" smtClean="0"/>
              <a:t>DATA </a:t>
            </a:r>
            <a:r>
              <a:rPr lang="en-ZA" sz="2400" dirty="0" smtClean="0"/>
              <a:t>SOURCES</a:t>
            </a:r>
            <a:endParaRPr lang="en-ZA" sz="2400" dirty="0" smtClean="0"/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r>
              <a:rPr lang="en-ZA" sz="2400" dirty="0" smtClean="0"/>
              <a:t>CHALLENGES </a:t>
            </a:r>
            <a:r>
              <a:rPr lang="en-ZA" sz="2400" dirty="0" smtClean="0"/>
              <a:t>AND </a:t>
            </a:r>
            <a:r>
              <a:rPr lang="en-ZA" sz="2400" dirty="0" smtClean="0"/>
              <a:t>WAY FORWARD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endParaRPr lang="en-ZA" sz="2400" dirty="0" smtClean="0"/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endParaRPr lang="en-ZA" sz="2400" dirty="0" smtClean="0"/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endParaRPr lang="en-ZA" sz="2400" i="1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endParaRPr lang="en-ZA" sz="2400" i="1" dirty="0" smtClean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endParaRPr lang="en-ZA" sz="2400" i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ZA" sz="2400" i="1" dirty="0" smtClean="0"/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ZA" sz="2400" i="1" dirty="0"/>
          </a:p>
        </p:txBody>
      </p:sp>
    </p:spTree>
    <p:extLst>
      <p:ext uri="{BB962C8B-B14F-4D97-AF65-F5344CB8AC3E}">
        <p14:creationId xmlns:p14="http://schemas.microsoft.com/office/powerpoint/2010/main" val="18512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entation-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18"/>
            <a:ext cx="9142376" cy="685348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47529" y="188640"/>
            <a:ext cx="8229599" cy="1143000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rgbClr val="B88C00"/>
                </a:solidFill>
                <a:latin typeface="Calibri" panose="020F0502020204030204" pitchFamily="34" charset="0"/>
              </a:rPr>
              <a:t>NAMIBIA STATS AT GLANCE</a:t>
            </a:r>
            <a:endParaRPr lang="en-ZA" dirty="0">
              <a:solidFill>
                <a:srgbClr val="B88C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2" y="1639342"/>
            <a:ext cx="8229599" cy="4525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r>
              <a:rPr lang="en-US" sz="2400" dirty="0" smtClean="0"/>
              <a:t>POP: 2.1MILLION ; </a:t>
            </a:r>
            <a:r>
              <a:rPr lang="en-ZA" sz="2400" i="1" dirty="0" smtClean="0"/>
              <a:t>POP DENSITY: 2.8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r>
              <a:rPr lang="en-ZA" sz="2400" i="1" dirty="0" smtClean="0"/>
              <a:t>LITERACY RATE: 89%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r>
              <a:rPr lang="en-ZA" sz="2400" i="1" dirty="0" smtClean="0"/>
              <a:t>AVERAGE HH SIZE:3.9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Tw Cen MT" panose="020B0602020104020603" pitchFamily="34" charset="0"/>
              <a:buAutoNum type="arabicPeriod"/>
              <a:defRPr/>
            </a:pPr>
            <a:r>
              <a:rPr lang="en-ZA" sz="2400" i="1" dirty="0" smtClean="0">
                <a:solidFill>
                  <a:srgbClr val="FF0000"/>
                </a:solidFill>
              </a:rPr>
              <a:t>POOR POPULATION : 17.4%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Tw Cen MT" panose="020B0602020104020603" pitchFamily="34" charset="0"/>
              <a:buAutoNum type="arabicPeriod"/>
              <a:defRPr/>
            </a:pPr>
            <a:r>
              <a:rPr lang="en-ZA" sz="2400" i="1" dirty="0" smtClean="0">
                <a:solidFill>
                  <a:srgbClr val="FF0000"/>
                </a:solidFill>
              </a:rPr>
              <a:t>SEVERY POOR POP: 10.7% </a:t>
            </a:r>
            <a:endParaRPr lang="en-ZA" sz="2400" i="1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endParaRPr lang="en-ZA" sz="2400" i="1" dirty="0" smtClean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AutoNum type="arabicPeriod"/>
              <a:defRPr/>
            </a:pPr>
            <a:endParaRPr lang="en-ZA" sz="2400" i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ZA" sz="2400" i="1" dirty="0" smtClean="0"/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ZA" sz="2400" i="1" dirty="0"/>
          </a:p>
        </p:txBody>
      </p:sp>
    </p:spTree>
    <p:extLst>
      <p:ext uri="{BB962C8B-B14F-4D97-AF65-F5344CB8AC3E}">
        <p14:creationId xmlns:p14="http://schemas.microsoft.com/office/powerpoint/2010/main" val="297713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entation-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18"/>
            <a:ext cx="9142376" cy="685348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47529" y="188640"/>
            <a:ext cx="8229599" cy="1143000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B88C00"/>
                </a:solidFill>
                <a:latin typeface="Calibri" panose="020F0502020204030204" pitchFamily="34" charset="0"/>
              </a:rPr>
              <a:t>NAMIBIA STATS AT GLANCE</a:t>
            </a:r>
            <a:endParaRPr lang="en-ZA" dirty="0">
              <a:solidFill>
                <a:srgbClr val="B88C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2" y="1639342"/>
            <a:ext cx="8229599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ZA" sz="2400" i="1" dirty="0" smtClean="0"/>
              <a:t>6. FOOD POOR POPULATION: 6.1%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ZA" sz="2400" i="1" dirty="0" smtClean="0"/>
              <a:t>7. </a:t>
            </a:r>
            <a:r>
              <a:rPr lang="en-ZA" sz="2400" i="1" dirty="0" smtClean="0">
                <a:solidFill>
                  <a:srgbClr val="FF0000"/>
                </a:solidFill>
              </a:rPr>
              <a:t>GINI COEFFICIENT: 56%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ZA" sz="2400" i="1" dirty="0"/>
              <a:t>8</a:t>
            </a:r>
            <a:r>
              <a:rPr lang="en-ZA" sz="2400" i="1" dirty="0" smtClean="0"/>
              <a:t>. URBAN POP: 43% &amp; RURAL POP:57%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ZA" sz="2400" i="1" dirty="0"/>
              <a:t>9</a:t>
            </a:r>
            <a:r>
              <a:rPr lang="en-ZA" sz="2400" i="1" dirty="0" smtClean="0"/>
              <a:t>. GDP AT CONSTANT 2010 PRICE: 108.9 BILLION OF N$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ZA" sz="2400" i="1" dirty="0" smtClean="0"/>
              <a:t>10. GDP AT CURRENT PRICES: 192.1 BILLION OF N$ 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ZA" sz="2400" i="1" dirty="0"/>
          </a:p>
        </p:txBody>
      </p:sp>
    </p:spTree>
    <p:extLst>
      <p:ext uri="{BB962C8B-B14F-4D97-AF65-F5344CB8AC3E}">
        <p14:creationId xmlns:p14="http://schemas.microsoft.com/office/powerpoint/2010/main" val="24592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entation-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35" y="4518"/>
            <a:ext cx="10771093" cy="685348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47529" y="250430"/>
            <a:ext cx="8229599" cy="1143000"/>
          </a:xfrm>
        </p:spPr>
        <p:txBody>
          <a:bodyPr>
            <a:noAutofit/>
          </a:bodyPr>
          <a:lstStyle/>
          <a:p>
            <a:r>
              <a:rPr lang="en-US" altLang="en-US" sz="4800" dirty="0" smtClean="0">
                <a:solidFill>
                  <a:srgbClr val="B88C00"/>
                </a:solidFill>
                <a:latin typeface="Calibri" panose="020F0502020204030204" pitchFamily="34" charset="0"/>
              </a:rPr>
              <a:t>OVERVIEW &amp; METHODOLOGY </a:t>
            </a:r>
            <a:endParaRPr lang="en-ZA" sz="4800" dirty="0">
              <a:solidFill>
                <a:srgbClr val="B88C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0" y="1639342"/>
            <a:ext cx="9142376" cy="4525963"/>
          </a:xfrm>
        </p:spPr>
        <p:txBody>
          <a:bodyPr>
            <a:normAutofit fontScale="70000" lnSpcReduction="20000"/>
          </a:bodyPr>
          <a:lstStyle/>
          <a:p>
            <a:pPr marL="363538" indent="-363538" algn="just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ZA" sz="2400" i="1" dirty="0" smtClean="0"/>
              <a:t>Namibia used </a:t>
            </a:r>
            <a:r>
              <a:rPr lang="en-US" sz="2400" dirty="0" smtClean="0"/>
              <a:t>income </a:t>
            </a:r>
            <a:r>
              <a:rPr lang="en-US" sz="2400" dirty="0"/>
              <a:t>or consumption measure of </a:t>
            </a:r>
            <a:r>
              <a:rPr lang="en-US" sz="2400" dirty="0" smtClean="0"/>
              <a:t>poverty since its first NHIES in 1993/1994  to  last NHIES in 2015/2016</a:t>
            </a:r>
          </a:p>
          <a:p>
            <a:pPr marL="363538" indent="-363538" algn="just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 smtClean="0"/>
              <a:t>Income is One-dimensional  and not possible to fully capture the experience of poverty hence MPI approach </a:t>
            </a:r>
          </a:p>
          <a:p>
            <a:pPr marL="363538" indent="-363538" algn="just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 smtClean="0"/>
              <a:t>2018 Namibia commission a study with World bank support to pilot the MPI using </a:t>
            </a:r>
            <a:r>
              <a:rPr lang="en-ZA" sz="2400" dirty="0" err="1" smtClean="0"/>
              <a:t>Alkire</a:t>
            </a:r>
            <a:r>
              <a:rPr lang="en-ZA" sz="2400" dirty="0" smtClean="0"/>
              <a:t>-Foster (AF)  methodology </a:t>
            </a:r>
            <a:endParaRPr lang="en-US" sz="2400" dirty="0" smtClean="0"/>
          </a:p>
          <a:p>
            <a:pPr marL="363538" indent="-363538" algn="just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 smtClean="0"/>
              <a:t>Namibia, agrees to use Four  Dimensions: </a:t>
            </a:r>
            <a:r>
              <a:rPr lang="en-ZA" sz="2400" dirty="0" smtClean="0">
                <a:solidFill>
                  <a:srgbClr val="FF0000"/>
                </a:solidFill>
              </a:rPr>
              <a:t>Education, Health &amp; Nutrition, Living standards, Economic activity, </a:t>
            </a:r>
          </a:p>
          <a:p>
            <a:pPr marL="363538" indent="-363538" algn="just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 smtClean="0"/>
              <a:t>Different indicators per dimension has been identified with agreed deprivation cut off</a:t>
            </a:r>
          </a:p>
          <a:p>
            <a:pPr marL="363538" indent="-363538" algn="just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 smtClean="0"/>
              <a:t>Methodology and pilot results was shared with national stakeholders </a:t>
            </a:r>
            <a:endParaRPr lang="en-US" sz="2400" dirty="0" smtClean="0"/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2400" dirty="0" smtClean="0"/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2400" dirty="0" smtClean="0"/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ZA" sz="2400" i="1" dirty="0"/>
          </a:p>
        </p:txBody>
      </p:sp>
    </p:spTree>
    <p:extLst>
      <p:ext uri="{BB962C8B-B14F-4D97-AF65-F5344CB8AC3E}">
        <p14:creationId xmlns:p14="http://schemas.microsoft.com/office/powerpoint/2010/main" val="39324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entation-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1043"/>
            <a:ext cx="12192000" cy="7199043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01170" y="-341043"/>
            <a:ext cx="11389658" cy="1143000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rgbClr val="B88C00"/>
                </a:solidFill>
                <a:latin typeface="Calibri" panose="020F0502020204030204" pitchFamily="34" charset="0"/>
              </a:rPr>
              <a:t>DIMENSIONS, INDICATORS AND WEITHING METRICS </a:t>
            </a:r>
            <a:endParaRPr lang="en-ZA" sz="3600" b="1" dirty="0">
              <a:solidFill>
                <a:srgbClr val="B88C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626293"/>
              </p:ext>
            </p:extLst>
          </p:nvPr>
        </p:nvGraphicFramePr>
        <p:xfrm>
          <a:off x="1" y="1867987"/>
          <a:ext cx="12191999" cy="392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071"/>
                <a:gridCol w="1586753"/>
                <a:gridCol w="3429000"/>
                <a:gridCol w="4431593"/>
                <a:gridCol w="1238582"/>
              </a:tblGrid>
              <a:tr h="1882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Dimension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Indicator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Deprivation Cut-offs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Weight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199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</a:rPr>
                        <a:t>Education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 of schooling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 attainment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Below primary and not stated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82515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</a:rPr>
                        <a:t>Nutrition and Health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Diet diversity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Diet diversity score based on: wheat, cereals, potatoes, rice, veg, fruits, dairy poultry, ,eat, fish, oils/fats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Deprived if diet diversity has a score less than or equal to four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0.06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82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Chronic Illness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Suffer from chronic illness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Suffer from any chronic illness(severe, mild, low), deprived if two levels of intensity are present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0.06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4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entation-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1043"/>
            <a:ext cx="12192000" cy="7199043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7577" y="-408278"/>
            <a:ext cx="11161059" cy="1143000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rgbClr val="B88C00"/>
                </a:solidFill>
                <a:latin typeface="Calibri" panose="020F0502020204030204" pitchFamily="34" charset="0"/>
              </a:rPr>
              <a:t>DIMENSIONS, INDICATORS AND WEITHING METRICS </a:t>
            </a:r>
            <a:endParaRPr lang="en-ZA" sz="3600" b="1" dirty="0">
              <a:solidFill>
                <a:srgbClr val="B88C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515297"/>
              </p:ext>
            </p:extLst>
          </p:nvPr>
        </p:nvGraphicFramePr>
        <p:xfrm>
          <a:off x="0" y="1021976"/>
          <a:ext cx="12191999" cy="5728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576"/>
                <a:gridCol w="1842248"/>
                <a:gridCol w="3429000"/>
                <a:gridCol w="4431593"/>
                <a:gridCol w="1238582"/>
              </a:tblGrid>
              <a:tr h="81063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Dimension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Indicator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Deprivation Cut-offs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Weight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432221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Standard of living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Sanitation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of toilet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Deprived if no facility/ open pit/bucket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675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Source of drinking water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If unprotected and related sources like rainwater, stream, stagnant water, etc.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432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Floor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Main flooring material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If made of sand, clay or others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675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Cooking fuel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Cooking fuel used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If using coal, dung, charcoal, firewood, paraffin, etc.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3299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Electricity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Access to electricity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If no connection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675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Assets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Owns car, radios, television, refrigerator, bicycle, internet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If not possessing any three of the mentioned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102121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Economic activity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Financial inclusion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Distance in </a:t>
                      </a:r>
                      <a:r>
                        <a:rPr lang="en-US" sz="2000" dirty="0" err="1">
                          <a:effectLst/>
                        </a:rPr>
                        <a:t>kms</a:t>
                      </a:r>
                      <a:r>
                        <a:rPr lang="en-US" sz="2000" dirty="0">
                          <a:effectLst/>
                        </a:rPr>
                        <a:t> to bank, Household income from interest on savings/investments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round trip walk is less than or equal to 45 mins, No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  <a:tr h="675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Employment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Main source of income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Deprived if in-kind, subsistence farming, others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32" marR="206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0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entation-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41" y="4518"/>
            <a:ext cx="11053483" cy="685348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27847" y="188640"/>
            <a:ext cx="9149281" cy="1143000"/>
          </a:xfrm>
        </p:spPr>
        <p:txBody>
          <a:bodyPr>
            <a:noAutofit/>
          </a:bodyPr>
          <a:lstStyle/>
          <a:p>
            <a:r>
              <a:rPr lang="en-ZA" sz="4400" b="1" dirty="0" smtClean="0">
                <a:solidFill>
                  <a:srgbClr val="B88C00"/>
                </a:solidFill>
                <a:latin typeface="Calibri" panose="020F0502020204030204" pitchFamily="34" charset="0"/>
              </a:rPr>
              <a:t>DATA </a:t>
            </a:r>
            <a:r>
              <a:rPr lang="en-ZA" sz="4400" b="1" dirty="0" smtClean="0">
                <a:solidFill>
                  <a:srgbClr val="B88C00"/>
                </a:solidFill>
                <a:latin typeface="Calibri" panose="020F0502020204030204" pitchFamily="34" charset="0"/>
              </a:rPr>
              <a:t>SOURCES</a:t>
            </a:r>
            <a:endParaRPr lang="en-ZA" sz="4400" b="1" dirty="0">
              <a:solidFill>
                <a:srgbClr val="B88C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89618"/>
              </p:ext>
            </p:extLst>
          </p:nvPr>
        </p:nvGraphicFramePr>
        <p:xfrm>
          <a:off x="726141" y="1816188"/>
          <a:ext cx="11053484" cy="41759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267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267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5981">
                <a:tc>
                  <a:txBody>
                    <a:bodyPr/>
                    <a:lstStyle/>
                    <a:p>
                      <a:r>
                        <a:rPr lang="en-GB" sz="2800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Namibia 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1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Dataset Source</a:t>
                      </a:r>
                    </a:p>
                    <a:p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Namibia Household Income and Expenditure Survey (2015/16)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Financial</a:t>
                      </a:r>
                      <a:r>
                        <a:rPr lang="en-GB" sz="2400" baseline="0" dirty="0" smtClean="0"/>
                        <a:t> Inclusion Survey (2018)</a:t>
                      </a:r>
                      <a:endParaRPr lang="en-GB" sz="2400" dirty="0" smtClean="0"/>
                    </a:p>
                    <a:p>
                      <a:pPr algn="l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4859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Year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2015-16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2018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2544">
                <a:tc>
                  <a:txBody>
                    <a:bodyPr/>
                    <a:lstStyle/>
                    <a:p>
                      <a:r>
                        <a:rPr lang="en-GB" sz="2400" b="1" dirty="0"/>
                        <a:t>Population Sample</a:t>
                      </a:r>
                    </a:p>
                    <a:p>
                      <a:endParaRPr lang="en-GB" sz="2400" b="1" dirty="0"/>
                    </a:p>
                    <a:p>
                      <a:r>
                        <a:rPr lang="en-GB" sz="2400" b="1" dirty="0"/>
                        <a:t>Etc...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41,581 </a:t>
                      </a:r>
                      <a:r>
                        <a:rPr lang="en-GB" sz="2400" dirty="0" smtClean="0"/>
                        <a:t>individuals, 10,090 </a:t>
                      </a:r>
                      <a:r>
                        <a:rPr lang="en-GB" sz="2400" dirty="0"/>
                        <a:t>households</a:t>
                      </a:r>
                    </a:p>
                    <a:p>
                      <a:pPr algn="l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9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entation-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18"/>
            <a:ext cx="9142376" cy="685348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31053" y="-33786"/>
            <a:ext cx="8229599" cy="1143000"/>
          </a:xfrm>
        </p:spPr>
        <p:txBody>
          <a:bodyPr>
            <a:noAutofit/>
          </a:bodyPr>
          <a:lstStyle/>
          <a:p>
            <a:r>
              <a:rPr lang="en-ZA" sz="3600" dirty="0" smtClean="0">
                <a:solidFill>
                  <a:srgbClr val="B88C00"/>
                </a:solidFill>
                <a:latin typeface="Calibri" panose="020F0502020204030204" pitchFamily="34" charset="0"/>
              </a:rPr>
              <a:t>CHALLENGES</a:t>
            </a:r>
            <a:r>
              <a:rPr lang="en-ZA" sz="3600" dirty="0" smtClean="0">
                <a:solidFill>
                  <a:srgbClr val="B88C00"/>
                </a:solidFill>
                <a:latin typeface="Calibri" panose="020F0502020204030204" pitchFamily="34" charset="0"/>
              </a:rPr>
              <a:t> </a:t>
            </a:r>
            <a:r>
              <a:rPr lang="en-ZA" sz="3600" dirty="0" smtClean="0">
                <a:solidFill>
                  <a:srgbClr val="B88C00"/>
                </a:solidFill>
                <a:latin typeface="Calibri" panose="020F0502020204030204" pitchFamily="34" charset="0"/>
              </a:rPr>
              <a:t>&amp; Way forward </a:t>
            </a:r>
            <a:endParaRPr lang="en-ZA" sz="3600" dirty="0">
              <a:solidFill>
                <a:srgbClr val="B88C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59952" y="1639342"/>
            <a:ext cx="8943976" cy="4525963"/>
          </a:xfrm>
        </p:spPr>
        <p:txBody>
          <a:bodyPr>
            <a:normAutofit/>
          </a:bodyPr>
          <a:lstStyle/>
          <a:p>
            <a:pPr marL="363538" indent="-363538">
              <a:buFont typeface="Arial" panose="020B0604020202020204" pitchFamily="34" charset="0"/>
              <a:buChar char="•"/>
            </a:pPr>
            <a:r>
              <a:rPr lang="en-ZA" sz="3200" dirty="0" smtClean="0">
                <a:latin typeface="Calibri" panose="020F0502020204030204" pitchFamily="34" charset="0"/>
              </a:rPr>
              <a:t>Lack of technical skills in developing MPI</a:t>
            </a: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en-ZA" sz="3200" dirty="0" smtClean="0">
                <a:latin typeface="Calibri" panose="020F0502020204030204" pitchFamily="34" charset="0"/>
              </a:rPr>
              <a:t>Missing values for some key indicators</a:t>
            </a:r>
            <a:endParaRPr lang="en-ZA" sz="3200" dirty="0" smtClean="0">
              <a:latin typeface="Calibri" panose="020F0502020204030204" pitchFamily="34" charset="0"/>
            </a:endParaRP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en-ZA" sz="3200" dirty="0" smtClean="0">
                <a:latin typeface="Calibri" panose="020F0502020204030204" pitchFamily="34" charset="0"/>
              </a:rPr>
              <a:t>Establish </a:t>
            </a:r>
            <a:r>
              <a:rPr lang="en-ZA" sz="3200" dirty="0" smtClean="0">
                <a:latin typeface="Calibri" panose="020F0502020204030204" pitchFamily="34" charset="0"/>
              </a:rPr>
              <a:t>National Steering committee that will spearhead MPI collaboration </a:t>
            </a: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en-ZA" sz="3200" dirty="0" smtClean="0">
                <a:latin typeface="Calibri" panose="020F0502020204030204" pitchFamily="34" charset="0"/>
              </a:rPr>
              <a:t>Technical support to train </a:t>
            </a:r>
            <a:r>
              <a:rPr lang="en-ZA" sz="3200" dirty="0" smtClean="0">
                <a:latin typeface="Calibri" panose="020F0502020204030204" pitchFamily="34" charset="0"/>
              </a:rPr>
              <a:t>NSA  staff and National </a:t>
            </a:r>
            <a:r>
              <a:rPr lang="en-ZA" sz="3200" dirty="0" smtClean="0">
                <a:latin typeface="Calibri" panose="020F0502020204030204" pitchFamily="34" charset="0"/>
              </a:rPr>
              <a:t>partners </a:t>
            </a:r>
          </a:p>
        </p:txBody>
      </p:sp>
    </p:spTree>
    <p:extLst>
      <p:ext uri="{BB962C8B-B14F-4D97-AF65-F5344CB8AC3E}">
        <p14:creationId xmlns:p14="http://schemas.microsoft.com/office/powerpoint/2010/main" val="2084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13272</TotalTime>
  <Words>532</Words>
  <Application>Microsoft Office PowerPoint</Application>
  <PresentationFormat>Widescreen</PresentationFormat>
  <Paragraphs>127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Helvetica Neue</vt:lpstr>
      <vt:lpstr>Times New Roman</vt:lpstr>
      <vt:lpstr>Tw Cen MT</vt:lpstr>
      <vt:lpstr>Tw Cen MT Condensed</vt:lpstr>
      <vt:lpstr>Wingdings 3</vt:lpstr>
      <vt:lpstr>Integral</vt:lpstr>
      <vt:lpstr>Default</vt:lpstr>
      <vt:lpstr>PowerPoint Presentation</vt:lpstr>
      <vt:lpstr>PRESENTATION Coverage</vt:lpstr>
      <vt:lpstr>NAMIBIA STATS AT GLANCE</vt:lpstr>
      <vt:lpstr>NAMIBIA STATS AT GLANCE</vt:lpstr>
      <vt:lpstr>OVERVIEW &amp; METHODOLOGY </vt:lpstr>
      <vt:lpstr>DIMENSIONS, INDICATORS AND WEITHING METRICS </vt:lpstr>
      <vt:lpstr>DIMENSIONS, INDICATORS AND WEITHING METRICS </vt:lpstr>
      <vt:lpstr>DATA SOURCES</vt:lpstr>
      <vt:lpstr>CHALLENGES &amp; Way forward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CENSUS MAPPING</dc:title>
  <dc:creator>Nevel Ngahahe-hangero</dc:creator>
  <cp:lastModifiedBy>Ottillie Mwazi</cp:lastModifiedBy>
  <cp:revision>247</cp:revision>
  <cp:lastPrinted>2019-03-08T07:49:50Z</cp:lastPrinted>
  <dcterms:created xsi:type="dcterms:W3CDTF">2016-07-26T06:30:14Z</dcterms:created>
  <dcterms:modified xsi:type="dcterms:W3CDTF">2019-07-02T05:05:19Z</dcterms:modified>
</cp:coreProperties>
</file>