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72" r:id="rId3"/>
    <p:sldMasterId id="2147483777" r:id="rId4"/>
    <p:sldMasterId id="2147483780" r:id="rId5"/>
  </p:sldMasterIdLst>
  <p:notesMasterIdLst>
    <p:notesMasterId r:id="rId31"/>
  </p:notesMasterIdLst>
  <p:sldIdLst>
    <p:sldId id="268" r:id="rId6"/>
    <p:sldId id="269" r:id="rId7"/>
    <p:sldId id="299" r:id="rId8"/>
    <p:sldId id="332" r:id="rId9"/>
    <p:sldId id="1513" r:id="rId10"/>
    <p:sldId id="1512" r:id="rId11"/>
    <p:sldId id="330" r:id="rId12"/>
    <p:sldId id="1574" r:id="rId13"/>
    <p:sldId id="1521" r:id="rId14"/>
    <p:sldId id="1570" r:id="rId15"/>
    <p:sldId id="1515" r:id="rId16"/>
    <p:sldId id="257" r:id="rId17"/>
    <p:sldId id="328" r:id="rId18"/>
    <p:sldId id="544" r:id="rId19"/>
    <p:sldId id="1575" r:id="rId20"/>
    <p:sldId id="1576" r:id="rId21"/>
    <p:sldId id="1577" r:id="rId22"/>
    <p:sldId id="1578" r:id="rId23"/>
    <p:sldId id="1572" r:id="rId24"/>
    <p:sldId id="1457" r:id="rId25"/>
    <p:sldId id="1514" r:id="rId26"/>
    <p:sldId id="280" r:id="rId27"/>
    <p:sldId id="300" r:id="rId28"/>
    <p:sldId id="1573"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4D48"/>
    <a:srgbClr val="FF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32" autoAdjust="0"/>
  </p:normalViewPr>
  <p:slideViewPr>
    <p:cSldViewPr>
      <p:cViewPr varScale="1">
        <p:scale>
          <a:sx n="82" d="100"/>
          <a:sy n="82" d="100"/>
        </p:scale>
        <p:origin x="1430" y="72"/>
      </p:cViewPr>
      <p:guideLst>
        <p:guide orient="horz" pos="2160"/>
        <p:guide pos="2880"/>
      </p:guideLst>
    </p:cSldViewPr>
  </p:slideViewPr>
  <p:outlineViewPr>
    <p:cViewPr>
      <p:scale>
        <a:sx n="33" d="100"/>
        <a:sy n="33" d="100"/>
      </p:scale>
      <p:origin x="0" y="3264"/>
    </p:cViewPr>
  </p:outlineViewPr>
  <p:notesTextViewPr>
    <p:cViewPr>
      <p:scale>
        <a:sx n="1" d="1"/>
        <a:sy n="1" d="1"/>
      </p:scale>
      <p:origin x="0" y="0"/>
    </p:cViewPr>
  </p:notesTextViewPr>
  <p:notesViewPr>
    <p:cSldViewPr>
      <p:cViewPr varScale="1">
        <p:scale>
          <a:sx n="57" d="100"/>
          <a:sy n="57"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maaritkivilo\Dropbox\aa%20INDESIGN%20(May%202018)%20INDESIGN%20INDESIGN\OPHI%20BRIEFINGS\B%2053%20Global%20MPI%202019%20(16-pager)\3.%20Final%20FIGURES%20B53\F_6_7_10_checked%20by%20Jako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115093018064822"/>
          <c:y val="9.0558250925704964E-2"/>
          <c:w val="0.76747331070419722"/>
          <c:h val="0.75154343080852271"/>
        </c:manualLayout>
      </c:layout>
      <c:pie3DChart>
        <c:varyColors val="1"/>
        <c:ser>
          <c:idx val="0"/>
          <c:order val="0"/>
          <c:tx>
            <c:strRef>
              <c:f>'Fig 6&amp;7'!$G$3</c:f>
              <c:strCache>
                <c:ptCount val="1"/>
                <c:pt idx="0">
                  <c:v>Poor</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4790-4BBD-9BB0-62619166B61B}"/>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4790-4BBD-9BB0-62619166B61B}"/>
              </c:ext>
            </c:extLst>
          </c:dPt>
          <c:dLbls>
            <c:dLbl>
              <c:idx val="0"/>
              <c:layout>
                <c:manualLayout>
                  <c:x val="-7.6362084370413003E-2"/>
                  <c:y val="-0.1091824514811140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7B718DD0-03A1-491B-9056-73ED96B0BA08}" type="CELLRANGE">
                      <a:rPr lang="en-US"/>
                      <a:pPr>
                        <a:defRPr sz="900" b="1" i="0" u="none" strike="noStrike" kern="1200" baseline="0">
                          <a:solidFill>
                            <a:schemeClr val="tx1">
                              <a:lumMod val="75000"/>
                              <a:lumOff val="25000"/>
                            </a:schemeClr>
                          </a:solidFill>
                          <a:latin typeface="+mn-lt"/>
                          <a:ea typeface="+mn-ea"/>
                          <a:cs typeface="+mn-cs"/>
                        </a:defRPr>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9156410434032987"/>
                      <c:h val="0.10508364484742437"/>
                    </c:manualLayout>
                  </c15:layout>
                  <c15:dlblFieldTable/>
                  <c15:showDataLabelsRange val="1"/>
                </c:ext>
                <c:ext xmlns:c16="http://schemas.microsoft.com/office/drawing/2014/chart" uri="{C3380CC4-5D6E-409C-BE32-E72D297353CC}">
                  <c16:uniqueId val="{00000001-4790-4BBD-9BB0-62619166B61B}"/>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80F347F7-C489-4A5E-92D7-498A8DBCBDBF}" type="CELLRANGE">
                      <a:rPr lang="en-US"/>
                      <a:pPr>
                        <a:defRPr sz="900" b="1" i="0" u="none" strike="noStrike" kern="1200" baseline="0">
                          <a:solidFill>
                            <a:schemeClr val="tx1">
                              <a:lumMod val="75000"/>
                              <a:lumOff val="25000"/>
                            </a:schemeClr>
                          </a:solidFill>
                          <a:latin typeface="+mn-lt"/>
                          <a:ea typeface="+mn-ea"/>
                          <a:cs typeface="+mn-cs"/>
                        </a:defRPr>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03-4790-4BBD-9BB0-62619166B61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'Fig 6&amp;7'!$G$4:$G$5</c:f>
              <c:numCache>
                <c:formatCode>General</c:formatCode>
                <c:ptCount val="2"/>
                <c:pt idx="0">
                  <c:v>663010.63384378003</c:v>
                </c:pt>
                <c:pt idx="1">
                  <c:v>663044.59924854303</c:v>
                </c:pt>
              </c:numCache>
            </c:numRef>
          </c:val>
          <c:extLst>
            <c:ext xmlns:c15="http://schemas.microsoft.com/office/drawing/2012/chart" uri="{02D57815-91ED-43cb-92C2-25804820EDAC}">
              <c15:datalabelsRange>
                <c15:f>'Fig 6&amp;7'!$E$4:$E$5</c15:f>
                <c15:dlblRangeCache>
                  <c:ptCount val="2"/>
                  <c:pt idx="0">
                    <c:v>Children</c:v>
                  </c:pt>
                  <c:pt idx="1">
                    <c:v>Adults</c:v>
                  </c:pt>
                </c15:dlblRangeCache>
              </c15:datalabelsRange>
            </c:ext>
            <c:ext xmlns:c16="http://schemas.microsoft.com/office/drawing/2014/chart" uri="{C3380CC4-5D6E-409C-BE32-E72D297353CC}">
              <c16:uniqueId val="{00000004-4790-4BBD-9BB0-62619166B61B}"/>
            </c:ext>
          </c:extLst>
        </c:ser>
        <c:ser>
          <c:idx val="1"/>
          <c:order val="1"/>
          <c:tx>
            <c:strRef>
              <c:f>'Fig 6&amp;7'!$E$4</c:f>
              <c:strCache>
                <c:ptCount val="1"/>
                <c:pt idx="0">
                  <c:v>Children</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6-4790-4BBD-9BB0-62619166B61B}"/>
              </c:ext>
            </c:extLst>
          </c:dPt>
          <c:val>
            <c:numRef>
              <c:f>'Fig 6&amp;7'!$E$5</c:f>
              <c:numCache>
                <c:formatCode>General</c:formatCode>
                <c:ptCount val="1"/>
                <c:pt idx="0">
                  <c:v>0</c:v>
                </c:pt>
              </c:numCache>
            </c:numRef>
          </c:val>
          <c:extLst>
            <c:ext xmlns:c16="http://schemas.microsoft.com/office/drawing/2014/chart" uri="{C3380CC4-5D6E-409C-BE32-E72D297353CC}">
              <c16:uniqueId val="{00000007-4790-4BBD-9BB0-62619166B61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0.25038</cdr:x>
      <cdr:y>0.0613</cdr:y>
    </cdr:from>
    <cdr:to>
      <cdr:x>0.43011</cdr:x>
      <cdr:y>0.3733</cdr:y>
    </cdr:to>
    <cdr:sp macro="" textlink="">
      <cdr:nvSpPr>
        <cdr:cNvPr id="2" name="TextBox 1">
          <a:extLst xmlns:a="http://schemas.openxmlformats.org/drawingml/2006/main">
            <a:ext uri="{FF2B5EF4-FFF2-40B4-BE49-F238E27FC236}">
              <a16:creationId xmlns:a16="http://schemas.microsoft.com/office/drawing/2014/main" id="{9B78DEBA-57DC-944A-8C86-75D521057A1D}"/>
            </a:ext>
          </a:extLst>
        </cdr:cNvPr>
        <cdr:cNvSpPr txBox="1"/>
      </cdr:nvSpPr>
      <cdr:spPr>
        <a:xfrm xmlns:a="http://schemas.openxmlformats.org/drawingml/2006/main">
          <a:off x="1273909" y="1796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0.17358</cdr:x>
      <cdr:y>0.01797</cdr:y>
    </cdr:from>
    <cdr:to>
      <cdr:x>0.88594</cdr:x>
      <cdr:y>0.1013</cdr:y>
    </cdr:to>
    <cdr:sp macro="" textlink="">
      <cdr:nvSpPr>
        <cdr:cNvPr id="3" name="TextBox 2">
          <a:extLst xmlns:a="http://schemas.openxmlformats.org/drawingml/2006/main">
            <a:ext uri="{FF2B5EF4-FFF2-40B4-BE49-F238E27FC236}">
              <a16:creationId xmlns:a16="http://schemas.microsoft.com/office/drawing/2014/main" id="{9C6AC827-5E7A-414A-A374-532B4BBDF244}"/>
            </a:ext>
          </a:extLst>
        </cdr:cNvPr>
        <cdr:cNvSpPr txBox="1"/>
      </cdr:nvSpPr>
      <cdr:spPr>
        <a:xfrm xmlns:a="http://schemas.openxmlformats.org/drawingml/2006/main">
          <a:off x="883140" y="52658"/>
          <a:ext cx="3624384" cy="244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2D5FD-0536-4E4F-8F45-E19126BB8CB6}" type="datetimeFigureOut">
              <a:rPr lang="en-US" smtClean="0"/>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86AFC-A7C7-4A9F-A5C6-4FAAF5510BF8}" type="slidenum">
              <a:rPr lang="en-US" smtClean="0"/>
              <a:t>‹#›</a:t>
            </a:fld>
            <a:endParaRPr lang="en-US"/>
          </a:p>
        </p:txBody>
      </p:sp>
    </p:spTree>
    <p:extLst>
      <p:ext uri="{BB962C8B-B14F-4D97-AF65-F5344CB8AC3E}">
        <p14:creationId xmlns:p14="http://schemas.microsoft.com/office/powerpoint/2010/main" val="221043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851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11</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231055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Cross-tabulations or contingency tables are a basic way to view the joint distribution between two dichotomous variables</a:t>
            </a:r>
            <a:endParaRPr lang="en-GB" dirty="0"/>
          </a:p>
        </p:txBody>
      </p:sp>
      <p:sp>
        <p:nvSpPr>
          <p:cNvPr id="177156" name="Slide Number Placeholder 3"/>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648987-6EDB-4DCB-A0E8-C7AA508738DA}" type="slidenum">
              <a:rPr kumimoji="0" lang="en-GB"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142625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Cross-tabulations or contingency tables are a basic way to view the joint distribution between two dichotomous variables</a:t>
            </a:r>
            <a:endParaRPr lang="en-GB" dirty="0"/>
          </a:p>
        </p:txBody>
      </p:sp>
      <p:sp>
        <p:nvSpPr>
          <p:cNvPr id="177156" name="Slide Number Placeholder 3"/>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648987-6EDB-4DCB-A0E8-C7AA508738DA}" type="slidenum">
              <a:rPr kumimoji="0" lang="en-GB"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214682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Cross-tabulations or contingency tables are a basic way to view the joint distribution between two dichotomous variables</a:t>
            </a:r>
            <a:endParaRPr lang="en-GB" dirty="0"/>
          </a:p>
        </p:txBody>
      </p:sp>
      <p:sp>
        <p:nvSpPr>
          <p:cNvPr id="177156" name="Slide Number Placeholder 3"/>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648987-6EDB-4DCB-A0E8-C7AA508738DA}" type="slidenum">
              <a:rPr kumimoji="0" lang="en-GB"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44863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Cross-tabulations or contingency tables are a basic way to view the joint distribution between two dichotomous variables</a:t>
            </a:r>
            <a:endParaRPr lang="en-GB" dirty="0"/>
          </a:p>
        </p:txBody>
      </p:sp>
      <p:sp>
        <p:nvSpPr>
          <p:cNvPr id="177156" name="Slide Number Placeholder 3"/>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648987-6EDB-4DCB-A0E8-C7AA508738DA}" type="slidenum">
              <a:rPr kumimoji="0" lang="en-GB"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51318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Cross-tabulations or contingency tables are a basic way to view the joint distribution between two dichotomous variables</a:t>
            </a:r>
            <a:endParaRPr lang="en-GB" dirty="0"/>
          </a:p>
        </p:txBody>
      </p:sp>
      <p:sp>
        <p:nvSpPr>
          <p:cNvPr id="177156" name="Slide Number Placeholder 3"/>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648987-6EDB-4DCB-A0E8-C7AA508738DA}" type="slidenum">
              <a:rPr kumimoji="0" lang="en-GB"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sym typeface="Gill San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427770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Tree>
    <p:extLst>
      <p:ext uri="{BB962C8B-B14F-4D97-AF65-F5344CB8AC3E}">
        <p14:creationId xmlns:p14="http://schemas.microsoft.com/office/powerpoint/2010/main" val="308628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21</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236054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a:t>
            </a:r>
            <a:r>
              <a:rPr lang="en-US" sz="1200" b="0" i="0" u="none" strike="noStrike" kern="1200">
                <a:solidFill>
                  <a:schemeClr val="tx1"/>
                </a:solidFill>
                <a:effectLst/>
                <a:latin typeface="+mn-lt"/>
                <a:ea typeface="+mn-ea"/>
                <a:cs typeface="+mn-cs"/>
              </a:rPr>
              <a:t>Nepal national measure</a:t>
            </a:r>
            <a:r>
              <a:rPr lang="en-US" sz="1200" b="0" i="0" kern="1200">
                <a:solidFill>
                  <a:schemeClr val="tx1"/>
                </a:solidFill>
                <a:effectLst/>
                <a:latin typeface="+mn-lt"/>
                <a:ea typeface="+mn-ea"/>
                <a:cs typeface="+mn-cs"/>
              </a:rPr>
              <a:t> follows the indicators of the Global MPI, having three dimensions and ten indicators such as malnutrition, low education, or inadequate sanitation. Using the latest data from the Multiple Indicator Cluster Survey (MICS) 2014, it adapts the Global MPI to national needs, for example in the case of Nepal to include roofing materials.</a:t>
            </a:r>
          </a:p>
          <a:p>
            <a:endParaRPr lang="en-US"/>
          </a:p>
        </p:txBody>
      </p:sp>
      <p:sp>
        <p:nvSpPr>
          <p:cNvPr id="4" name="Slide Number Placeholder 3"/>
          <p:cNvSpPr>
            <a:spLocks noGrp="1"/>
          </p:cNvSpPr>
          <p:nvPr>
            <p:ph type="sldNum" sz="quarter" idx="10"/>
          </p:nvPr>
        </p:nvSpPr>
        <p:spPr/>
        <p:txBody>
          <a:bodyPr/>
          <a:lstStyle/>
          <a:p>
            <a:fld id="{BAE94D28-FFD7-440E-BFB7-7102670BA09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609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xfrm>
            <a:off x="4021138" y="9721850"/>
            <a:ext cx="3076575" cy="511175"/>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82676A8-427D-4D71-A0EC-169206E4706A}" type="slidenum">
              <a:rPr kumimoji="0" lang="en-US" sz="4200" b="0" i="0" u="none" strike="noStrike" kern="1200" cap="none" spc="0" normalizeH="0" baseline="0" noProof="0" smtClean="0">
                <a:ln>
                  <a:noFill/>
                </a:ln>
                <a:solidFill>
                  <a:srgbClr val="000000"/>
                </a:solidFill>
                <a:effectLst/>
                <a:uLnTx/>
                <a:uFillTx/>
                <a:latin typeface="Gill Sans" charset="0"/>
                <a:ea typeface="ＭＳ Ｐゴシック" panose="020B0600070205080204" pitchFamily="34" charset="-128"/>
                <a:cs typeface="Arial" charset="0"/>
                <a:sym typeface="Gill Sans"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sz="4200" b="0" i="0" u="none" strike="noStrike" kern="1200" cap="none" spc="0" normalizeH="0" baseline="0" noProof="0" dirty="0">
              <a:ln>
                <a:noFill/>
              </a:ln>
              <a:solidFill>
                <a:srgbClr val="000000"/>
              </a:solidFill>
              <a:effectLst/>
              <a:uLnTx/>
              <a:uFillTx/>
              <a:latin typeface="Gill Sans" charset="0"/>
              <a:ea typeface="ＭＳ Ｐゴシック" panose="020B0600070205080204" pitchFamily="34" charset="-128"/>
              <a:cs typeface="Arial" charset="0"/>
              <a:sym typeface="Gill Sans" charset="0"/>
            </a:endParaRPr>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p>
        </p:txBody>
      </p:sp>
    </p:spTree>
    <p:extLst>
      <p:ext uri="{BB962C8B-B14F-4D97-AF65-F5344CB8AC3E}">
        <p14:creationId xmlns:p14="http://schemas.microsoft.com/office/powerpoint/2010/main" val="253314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Gill Sans" charset="0"/>
              <a:ea typeface="+mn-ea"/>
              <a:cs typeface="+mn-cs"/>
            </a:endParaRPr>
          </a:p>
        </p:txBody>
      </p:sp>
    </p:spTree>
    <p:extLst>
      <p:ext uri="{BB962C8B-B14F-4D97-AF65-F5344CB8AC3E}">
        <p14:creationId xmlns:p14="http://schemas.microsoft.com/office/powerpoint/2010/main" val="105759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24</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620206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597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3</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91702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4</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341583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5</a:t>
            </a:fld>
            <a:endParaRPr lang="en-US" dirty="0">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37158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6</a:t>
            </a:fld>
            <a:endParaRPr lang="en-US">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328139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6C7ED2-9923-46DA-B55E-99081583173A}" type="slidenum">
              <a:rPr lang="en-US" smtClean="0">
                <a:solidFill>
                  <a:srgbClr val="000000"/>
                </a:solidFill>
                <a:latin typeface="Arial" pitchFamily="34" charset="0"/>
              </a:rPr>
              <a:pPr/>
              <a:t>7</a:t>
            </a:fld>
            <a:endParaRPr lang="en-US">
              <a:solidFill>
                <a:srgbClr val="000000"/>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dirty="0">
              <a:latin typeface="Arial" pitchFamily="34" charset="0"/>
            </a:endParaRPr>
          </a:p>
        </p:txBody>
      </p:sp>
    </p:spTree>
    <p:extLst>
      <p:ext uri="{BB962C8B-B14F-4D97-AF65-F5344CB8AC3E}">
        <p14:creationId xmlns:p14="http://schemas.microsoft.com/office/powerpoint/2010/main" val="140143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Tree>
    <p:extLst>
      <p:ext uri="{BB962C8B-B14F-4D97-AF65-F5344CB8AC3E}">
        <p14:creationId xmlns:p14="http://schemas.microsoft.com/office/powerpoint/2010/main" val="45291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Tree>
    <p:extLst>
      <p:ext uri="{BB962C8B-B14F-4D97-AF65-F5344CB8AC3E}">
        <p14:creationId xmlns:p14="http://schemas.microsoft.com/office/powerpoint/2010/main" val="45291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AR"/>
          </a:p>
        </p:txBody>
      </p:sp>
      <p:sp>
        <p:nvSpPr>
          <p:cNvPr id="4" name="3 Marcador de número de diapositiva"/>
          <p:cNvSpPr>
            <a:spLocks noGrp="1"/>
          </p:cNvSpPr>
          <p:nvPr>
            <p:ph type="sldNum" sz="quarter" idx="10"/>
          </p:nvPr>
        </p:nvSpPr>
        <p:spPr/>
        <p:txBody>
          <a:bodyPr/>
          <a:lstStyle>
            <a:lvl1pPr>
              <a:defRPr/>
            </a:lvl1pPr>
          </a:lstStyle>
          <a:p>
            <a:fld id="{0A70F76D-8026-43C6-8460-42BED0B5D3C9}" type="slidenum">
              <a:rPr lang="en-US"/>
              <a:pPr/>
              <a:t>‹#›</a:t>
            </a:fld>
            <a:endParaRPr lang="en-US" dirty="0"/>
          </a:p>
        </p:txBody>
      </p:sp>
    </p:spTree>
    <p:extLst>
      <p:ext uri="{BB962C8B-B14F-4D97-AF65-F5344CB8AC3E}">
        <p14:creationId xmlns:p14="http://schemas.microsoft.com/office/powerpoint/2010/main" val="15383360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número de diapositiva"/>
          <p:cNvSpPr>
            <a:spLocks noGrp="1"/>
          </p:cNvSpPr>
          <p:nvPr>
            <p:ph type="sldNum" sz="quarter" idx="10"/>
          </p:nvPr>
        </p:nvSpPr>
        <p:spPr/>
        <p:txBody>
          <a:bodyPr/>
          <a:lstStyle>
            <a:lvl1pPr>
              <a:defRPr/>
            </a:lvl1pPr>
          </a:lstStyle>
          <a:p>
            <a:fld id="{AA60C4A2-453A-419C-85F4-D5C27665BEF9}" type="slidenum">
              <a:rPr lang="en-US"/>
              <a:pPr/>
              <a:t>‹#›</a:t>
            </a:fld>
            <a:endParaRPr lang="en-US" dirty="0"/>
          </a:p>
        </p:txBody>
      </p:sp>
    </p:spTree>
    <p:extLst>
      <p:ext uri="{BB962C8B-B14F-4D97-AF65-F5344CB8AC3E}">
        <p14:creationId xmlns:p14="http://schemas.microsoft.com/office/powerpoint/2010/main" val="24995380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número de diapositiva"/>
          <p:cNvSpPr>
            <a:spLocks noGrp="1"/>
          </p:cNvSpPr>
          <p:nvPr>
            <p:ph type="sldNum" sz="quarter" idx="10"/>
          </p:nvPr>
        </p:nvSpPr>
        <p:spPr/>
        <p:txBody>
          <a:bodyPr/>
          <a:lstStyle>
            <a:lvl1pPr>
              <a:defRPr/>
            </a:lvl1pPr>
          </a:lstStyle>
          <a:p>
            <a:fld id="{8694B300-12A3-454F-9789-8743182D3C81}" type="slidenum">
              <a:rPr lang="en-US"/>
              <a:pPr/>
              <a:t>‹#›</a:t>
            </a:fld>
            <a:endParaRPr lang="en-US" dirty="0"/>
          </a:p>
        </p:txBody>
      </p:sp>
    </p:spTree>
    <p:extLst>
      <p:ext uri="{BB962C8B-B14F-4D97-AF65-F5344CB8AC3E}">
        <p14:creationId xmlns:p14="http://schemas.microsoft.com/office/powerpoint/2010/main" val="40424177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BC9853-2ED4-4683-B8A9-3C053A88A8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896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63A99-2220-4E5A-9472-C79F2FFFB5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184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06303-B9C3-4E16-9E6F-2344E80B4B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205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3B06F-220B-45CE-9962-615BB6FD07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860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ADE3A3-E39D-4A90-933E-62963E113C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195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7081E3-AA37-43DF-9B6F-AE6684817D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4413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86E772-D305-4DF7-B048-316749B35F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246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A85CA3-2C82-48E6-A77A-D854CD68AE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575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número de diapositiva"/>
          <p:cNvSpPr>
            <a:spLocks noGrp="1"/>
          </p:cNvSpPr>
          <p:nvPr>
            <p:ph type="sldNum" sz="quarter" idx="10"/>
          </p:nvPr>
        </p:nvSpPr>
        <p:spPr/>
        <p:txBody>
          <a:bodyPr/>
          <a:lstStyle>
            <a:lvl1pPr>
              <a:defRPr/>
            </a:lvl1pPr>
          </a:lstStyle>
          <a:p>
            <a:fld id="{91F60806-8D5E-4595-973D-EEB4B998C3AA}" type="slidenum">
              <a:rPr lang="en-US"/>
              <a:pPr/>
              <a:t>‹#›</a:t>
            </a:fld>
            <a:endParaRPr lang="en-US" dirty="0"/>
          </a:p>
        </p:txBody>
      </p:sp>
    </p:spTree>
    <p:extLst>
      <p:ext uri="{BB962C8B-B14F-4D97-AF65-F5344CB8AC3E}">
        <p14:creationId xmlns:p14="http://schemas.microsoft.com/office/powerpoint/2010/main" val="14194873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E6D61C-05F5-4567-9D79-B792301787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8711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041F0-697E-4387-957B-408E8B59D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841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FF4B4C-B94D-4A96-A189-C203731C0C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345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F0DE0-98BF-4D45-9472-E37E67ADA3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9637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634952-85D6-4F57-A205-71FEF58A6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03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333B4743-CC7B-4FA6-A8A8-0A5B5DCAEB22}"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852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47750CA7-8A78-4765-A6ED-872F2BD368E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7936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B73B97-9B5E-4BBB-AD79-3E7006E8B824}" type="slidenum">
              <a:rPr kumimoji="0" lang="en-US" sz="14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47747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CD4672-F874-4012-A5FF-06A81018BFC6}" type="slidenum">
              <a:rPr kumimoji="0" lang="en-US" sz="14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869243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B4D7E7-8126-426C-B8C4-3D87E03BF9E4}"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9153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número de diapositiva"/>
          <p:cNvSpPr>
            <a:spLocks noGrp="1"/>
          </p:cNvSpPr>
          <p:nvPr>
            <p:ph type="sldNum" sz="quarter" idx="10"/>
          </p:nvPr>
        </p:nvSpPr>
        <p:spPr/>
        <p:txBody>
          <a:bodyPr/>
          <a:lstStyle>
            <a:lvl1pPr>
              <a:defRPr/>
            </a:lvl1pPr>
          </a:lstStyle>
          <a:p>
            <a:fld id="{49C78B70-5206-4AE1-8441-6C6662A72D3A}" type="slidenum">
              <a:rPr lang="en-US"/>
              <a:pPr/>
              <a:t>‹#›</a:t>
            </a:fld>
            <a:endParaRPr lang="en-US" dirty="0"/>
          </a:p>
        </p:txBody>
      </p:sp>
    </p:spTree>
    <p:extLst>
      <p:ext uri="{BB962C8B-B14F-4D97-AF65-F5344CB8AC3E}">
        <p14:creationId xmlns:p14="http://schemas.microsoft.com/office/powerpoint/2010/main" val="30572989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B3D5787-80EA-4DD0-95B8-3808D4C348C7}"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2734442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C2BFB1F-6286-4090-9D21-A334975DF495}"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27035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Footer Placeholder 7"/>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7" name="Slide Number Placeholder 8"/>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A772E28-F1D9-415F-AF64-5DCDFB69F670}"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313813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8"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9"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1E979F6-D14E-422B-9D5A-DDA97C04F7F8}"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4082202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4"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6D3ADEC-0A13-4C26-9EBB-A0C48062C772}"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1696769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3"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4"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66AA173-25FF-4C57-ABEB-44DFC583EF8A}"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2728362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Footer Placeholder 7"/>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7" name="Slide Number Placeholder 8"/>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B833B86-D17D-4105-8CE9-D71479532DDF}"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3649333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Footer Placeholder 7"/>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7" name="Slide Number Placeholder 8"/>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2F3E72-93C6-43E8-AEF4-3DFF1A8D6567}"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4156312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DD56BE1-BAD1-4DEC-A9FA-79CECA84A58E}"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2983068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4A83626-18A9-4430-84C5-4B519515E066}"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345998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número de diapositiva"/>
          <p:cNvSpPr>
            <a:spLocks noGrp="1"/>
          </p:cNvSpPr>
          <p:nvPr>
            <p:ph type="sldNum" sz="quarter" idx="10"/>
          </p:nvPr>
        </p:nvSpPr>
        <p:spPr/>
        <p:txBody>
          <a:bodyPr/>
          <a:lstStyle>
            <a:lvl1pPr>
              <a:defRPr/>
            </a:lvl1pPr>
          </a:lstStyle>
          <a:p>
            <a:fld id="{804CAAEA-25D6-4B7F-AB5E-5F4ABE3C3FE6}" type="slidenum">
              <a:rPr lang="en-US"/>
              <a:pPr/>
              <a:t>‹#›</a:t>
            </a:fld>
            <a:endParaRPr lang="en-US" dirty="0"/>
          </a:p>
        </p:txBody>
      </p:sp>
    </p:spTree>
    <p:extLst>
      <p:ext uri="{BB962C8B-B14F-4D97-AF65-F5344CB8AC3E}">
        <p14:creationId xmlns:p14="http://schemas.microsoft.com/office/powerpoint/2010/main" val="2850484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5" name="Rectangle 5"/>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Rectangle 6"/>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182031-CC01-4FF4-A03D-A037ADA63F3A}"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916921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0" hangingPunct="0">
              <a:defRPr>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6" name="Footer Placeholder 7"/>
          <p:cNvSpPr>
            <a:spLocks noGrp="1" noChangeArrowheads="1"/>
          </p:cNvSpPr>
          <p:nvPr>
            <p:ph type="ftr" sz="quarter" idx="11"/>
          </p:nvPr>
        </p:nvSpPr>
        <p:spPr/>
        <p:txBody>
          <a:bodyPr/>
          <a:lstStyle>
            <a:lvl1pPr eaLnBrk="0" hangingPunct="0">
              <a:defRPr>
                <a:solidFill>
                  <a:srgbClr val="000000"/>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7" name="Slide Number Placeholder 8"/>
          <p:cNvSpPr>
            <a:spLocks noGrp="1" noChangeArrowheads="1"/>
          </p:cNvSpPr>
          <p:nvPr>
            <p:ph type="sldNum" sz="quarter" idx="12"/>
          </p:nvPr>
        </p:nvSpPr>
        <p:spPr/>
        <p:txBody>
          <a:bodyPr/>
          <a:lstStyle>
            <a:lvl1pPr eaLnBrk="0" hangingPunct="0">
              <a:defRPr>
                <a:solidFill>
                  <a:srgbClr val="000000"/>
                </a:solidFill>
                <a:latin typeface="Times" panose="02020603050405020304" pitchFamily="18" charset="0"/>
                <a:ea typeface="+mn-ea"/>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41145C-90F8-4556-BA32-64B8B9E1D850}" type="slidenum">
              <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panose="02020603050405020304" pitchFamily="18" charset="0"/>
              <a:ea typeface="+mn-ea"/>
              <a:cs typeface="+mn-cs"/>
              <a:sym typeface="Gill Sans" charset="0"/>
            </a:endParaRPr>
          </a:p>
        </p:txBody>
      </p:sp>
    </p:spTree>
    <p:extLst>
      <p:ext uri="{BB962C8B-B14F-4D97-AF65-F5344CB8AC3E}">
        <p14:creationId xmlns:p14="http://schemas.microsoft.com/office/powerpoint/2010/main" val="678468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número de diapositiva"/>
          <p:cNvSpPr>
            <a:spLocks noGrp="1"/>
          </p:cNvSpPr>
          <p:nvPr>
            <p:ph type="sldNum" sz="quarter" idx="10"/>
          </p:nvPr>
        </p:nvSpPr>
        <p:spPr/>
        <p:txBody>
          <a:bodyPr/>
          <a:lstStyle>
            <a:lvl1pPr>
              <a:defRPr/>
            </a:lvl1pPr>
          </a:lstStyle>
          <a:p>
            <a:fld id="{2C024940-47E3-4F91-B788-E2FF0FDC153B}" type="slidenum">
              <a:rPr lang="en-US"/>
              <a:pPr/>
              <a:t>‹#›</a:t>
            </a:fld>
            <a:endParaRPr lang="en-US" dirty="0"/>
          </a:p>
        </p:txBody>
      </p:sp>
    </p:spTree>
    <p:extLst>
      <p:ext uri="{BB962C8B-B14F-4D97-AF65-F5344CB8AC3E}">
        <p14:creationId xmlns:p14="http://schemas.microsoft.com/office/powerpoint/2010/main" val="539441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AR"/>
          </a:p>
        </p:txBody>
      </p:sp>
      <p:sp>
        <p:nvSpPr>
          <p:cNvPr id="3" name="2 Marcador de número de diapositiva"/>
          <p:cNvSpPr>
            <a:spLocks noGrp="1"/>
          </p:cNvSpPr>
          <p:nvPr>
            <p:ph type="sldNum" sz="quarter" idx="10"/>
          </p:nvPr>
        </p:nvSpPr>
        <p:spPr/>
        <p:txBody>
          <a:bodyPr/>
          <a:lstStyle>
            <a:lvl1pPr>
              <a:defRPr/>
            </a:lvl1pPr>
          </a:lstStyle>
          <a:p>
            <a:fld id="{F92C5899-9DE3-4CC8-9AB6-3C105F5AF372}" type="slidenum">
              <a:rPr lang="en-US"/>
              <a:pPr/>
              <a:t>‹#›</a:t>
            </a:fld>
            <a:endParaRPr lang="en-US" dirty="0"/>
          </a:p>
        </p:txBody>
      </p:sp>
    </p:spTree>
    <p:extLst>
      <p:ext uri="{BB962C8B-B14F-4D97-AF65-F5344CB8AC3E}">
        <p14:creationId xmlns:p14="http://schemas.microsoft.com/office/powerpoint/2010/main" val="17777014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lvl1pPr>
              <a:defRPr/>
            </a:lvl1pPr>
          </a:lstStyle>
          <a:p>
            <a:fld id="{7FD9C4ED-E139-40C0-AB78-56052793042A}" type="slidenum">
              <a:rPr lang="en-US"/>
              <a:pPr/>
              <a:t>‹#›</a:t>
            </a:fld>
            <a:endParaRPr lang="en-US" dirty="0"/>
          </a:p>
        </p:txBody>
      </p:sp>
    </p:spTree>
    <p:extLst>
      <p:ext uri="{BB962C8B-B14F-4D97-AF65-F5344CB8AC3E}">
        <p14:creationId xmlns:p14="http://schemas.microsoft.com/office/powerpoint/2010/main" val="34314193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FE363C08-8F4A-4F1D-B859-9685DA72F037}" type="slidenum">
              <a:rPr lang="en-US"/>
              <a:pPr/>
              <a:t>‹#›</a:t>
            </a:fld>
            <a:endParaRPr lang="en-US" dirty="0"/>
          </a:p>
        </p:txBody>
      </p:sp>
    </p:spTree>
    <p:extLst>
      <p:ext uri="{BB962C8B-B14F-4D97-AF65-F5344CB8AC3E}">
        <p14:creationId xmlns:p14="http://schemas.microsoft.com/office/powerpoint/2010/main" val="12977633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lvl1pPr>
              <a:defRPr/>
            </a:lvl1pPr>
          </a:lstStyle>
          <a:p>
            <a:fld id="{D1E45692-6C21-4484-9235-79A3CE1A446E}" type="slidenum">
              <a:rPr lang="en-US"/>
              <a:pPr/>
              <a:t>‹#›</a:t>
            </a:fld>
            <a:endParaRPr lang="en-US" dirty="0"/>
          </a:p>
        </p:txBody>
      </p:sp>
    </p:spTree>
    <p:extLst>
      <p:ext uri="{BB962C8B-B14F-4D97-AF65-F5344CB8AC3E}">
        <p14:creationId xmlns:p14="http://schemas.microsoft.com/office/powerpoint/2010/main" val="4510067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5.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428038" y="6467475"/>
            <a:ext cx="258762"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78787"/>
                </a:solidFill>
                <a:latin typeface="Times New Roman" pitchFamily="18" charset="0"/>
                <a:cs typeface="Times New Roman" pitchFamily="18" charset="0"/>
                <a:sym typeface="Arial" charset="0"/>
              </a:defRPr>
            </a:lvl1pPr>
          </a:lstStyle>
          <a:p>
            <a:pPr fontAlgn="base">
              <a:spcBef>
                <a:spcPct val="0"/>
              </a:spcBef>
              <a:spcAft>
                <a:spcPct val="0"/>
              </a:spcAft>
            </a:pPr>
            <a:fld id="{D7026944-08E2-4F4A-A8FA-057CBAD9A473}"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93520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429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430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600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57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fontAlgn="base">
              <a:spcBef>
                <a:spcPct val="0"/>
              </a:spcBef>
              <a:spcAft>
                <a:spcPct val="0"/>
              </a:spcAft>
              <a:defRPr/>
            </a:pPr>
            <a:endParaRPr lang="en-US" dirty="0">
              <a:solidFill>
                <a:srgbClr val="000000"/>
              </a:solidFill>
              <a:ea typeface="ＭＳ Ｐゴシック" panose="020B0600070205080204" pitchFamily="34" charset="-128"/>
              <a:sym typeface="Gill Sans"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fontAlgn="base">
              <a:spcBef>
                <a:spcPct val="0"/>
              </a:spcBef>
              <a:spcAft>
                <a:spcPct val="0"/>
              </a:spcAft>
              <a:defRPr/>
            </a:pPr>
            <a:endParaRPr lang="en-US" dirty="0">
              <a:solidFill>
                <a:srgbClr val="000000"/>
              </a:solidFill>
              <a:ea typeface="ＭＳ Ｐゴシック" panose="020B0600070205080204" pitchFamily="34" charset="-128"/>
              <a:sym typeface="Gill Sans"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fontAlgn="base">
              <a:spcBef>
                <a:spcPct val="0"/>
              </a:spcBef>
              <a:spcAft>
                <a:spcPct val="0"/>
              </a:spcAft>
              <a:defRPr/>
            </a:pPr>
            <a:fld id="{E1ABD023-0CDD-45DD-9A42-5E5FC420E6D2}" type="slidenum">
              <a:rPr lang="en-US">
                <a:solidFill>
                  <a:srgbClr val="000000"/>
                </a:solidFill>
                <a:ea typeface="ＭＳ Ｐゴシック" panose="020B0600070205080204" pitchFamily="34" charset="-128"/>
                <a:sym typeface="Gill Sans" charset="0"/>
              </a:rPr>
              <a:pPr fontAlgn="base">
                <a:spcBef>
                  <a:spcPct val="0"/>
                </a:spcBef>
                <a:spcAft>
                  <a:spcPct val="0"/>
                </a:spcAft>
                <a:defRPr/>
              </a:pPr>
              <a:t>‹#›</a:t>
            </a:fld>
            <a:endParaRPr lang="en-US" dirty="0">
              <a:solidFill>
                <a:srgbClr val="000000"/>
              </a:solidFill>
              <a:ea typeface="ＭＳ Ｐゴシック" panose="020B0600070205080204" pitchFamily="34" charset="-128"/>
              <a:sym typeface="Gill Sans" charset="0"/>
            </a:endParaRPr>
          </a:p>
        </p:txBody>
      </p:sp>
    </p:spTree>
    <p:extLst>
      <p:ext uri="{BB962C8B-B14F-4D97-AF65-F5344CB8AC3E}">
        <p14:creationId xmlns:p14="http://schemas.microsoft.com/office/powerpoint/2010/main" val="218943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defRPr>
            </a:lvl1pPr>
          </a:lstStyle>
          <a:p>
            <a:pPr fontAlgn="base">
              <a:spcAft>
                <a:spcPct val="0"/>
              </a:spcAft>
              <a:defRPr/>
            </a:pPr>
            <a:endParaRPr lang="en-US" dirty="0">
              <a:solidFill>
                <a:srgbClr val="000000"/>
              </a:solidFill>
              <a:sym typeface="Gill Sans"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8" charset="0"/>
              </a:defRPr>
            </a:lvl1pPr>
          </a:lstStyle>
          <a:p>
            <a:pPr fontAlgn="base">
              <a:spcAft>
                <a:spcPct val="0"/>
              </a:spcAft>
              <a:defRPr/>
            </a:pPr>
            <a:endParaRPr lang="en-US" dirty="0">
              <a:solidFill>
                <a:srgbClr val="000000"/>
              </a:solidFill>
              <a:sym typeface="Gill Sans"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fontAlgn="base">
              <a:spcAft>
                <a:spcPct val="0"/>
              </a:spcAft>
              <a:defRPr/>
            </a:pPr>
            <a:fld id="{1ED9956D-23F9-48E6-B9A1-ED09FE437602}" type="slidenum">
              <a:rPr lang="en-US" smtClean="0">
                <a:solidFill>
                  <a:srgbClr val="000000"/>
                </a:solidFill>
                <a:sym typeface="Gill Sans" charset="0"/>
              </a:rPr>
              <a:pPr fontAlgn="base">
                <a:spcAft>
                  <a:spcPct val="0"/>
                </a:spcAft>
                <a:defRPr/>
              </a:pPr>
              <a:t>‹#›</a:t>
            </a:fld>
            <a:endParaRPr lang="en-US" dirty="0">
              <a:solidFill>
                <a:srgbClr val="000000"/>
              </a:solidFill>
              <a:sym typeface="Gill Sans" charset="0"/>
            </a:endParaRPr>
          </a:p>
        </p:txBody>
      </p:sp>
    </p:spTree>
    <p:extLst>
      <p:ext uri="{BB962C8B-B14F-4D97-AF65-F5344CB8AC3E}">
        <p14:creationId xmlns:p14="http://schemas.microsoft.com/office/powerpoint/2010/main" val="213563707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txStyles>
    <p:title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C1ADA30-9B9A-428C-BD57-D7DFFA47104D}" type="slidenum">
              <a:rPr kumimoji="0" lang="en-US" sz="14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77120847"/>
      </p:ext>
    </p:extLst>
  </p:cSld>
  <p:clrMap bg1="lt1" tx1="dk1" bg2="lt2" tx2="dk2" accent1="accent1" accent2="accent2" accent3="accent3" accent4="accent4" accent5="accent5" accent6="accent6" hlink="hlink" folHlink="folHlink"/>
  <p:sldLayoutIdLst>
    <p:sldLayoutId id="2147483778" r:id="rId1"/>
    <p:sldLayoutId id="2147483779"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mn-lt"/>
                <a:ea typeface="+mn-ea"/>
                <a:cs typeface="+mn-cs"/>
                <a:sym typeface="Gill Sa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mn-lt"/>
                <a:ea typeface="+mn-ea"/>
                <a:cs typeface="+mn-cs"/>
                <a:sym typeface="Gill Sans"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Garamond" pitchFamily="18" charset="0"/>
                <a:ea typeface="MS PGothic" pitchFamily="34" charset="-128"/>
                <a:cs typeface="+mn-cs"/>
                <a:sym typeface="Gill Sans"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A47783-C5D6-4D19-91CF-07414D9BE5C9}" type="slidenum">
              <a:rPr kumimoji="0" lang="en-US" sz="1400" b="0" i="0" u="none" strike="noStrike" kern="1200" cap="none" spc="0" normalizeH="0" baseline="0" noProof="0">
                <a:ln>
                  <a:noFill/>
                </a:ln>
                <a:solidFill>
                  <a:srgbClr val="000000"/>
                </a:solidFill>
                <a:effectLst/>
                <a:uLnTx/>
                <a:uFillTx/>
                <a:latin typeface="Garamond" pitchFamily="18" charset="0"/>
                <a:ea typeface="MS PGothic" pitchFamily="34" charset="-128"/>
                <a:cs typeface="+mn-cs"/>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Garamond" pitchFamily="18" charset="0"/>
              <a:ea typeface="MS PGothic" pitchFamily="34" charset="-128"/>
              <a:cs typeface="+mn-cs"/>
              <a:sym typeface="Gill Sans" charset="0"/>
            </a:endParaRPr>
          </a:p>
        </p:txBody>
      </p:sp>
    </p:spTree>
    <p:extLst>
      <p:ext uri="{BB962C8B-B14F-4D97-AF65-F5344CB8AC3E}">
        <p14:creationId xmlns:p14="http://schemas.microsoft.com/office/powerpoint/2010/main" val="37052071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 charset="-128"/>
        </a:defRPr>
      </a:lvl1pPr>
      <a:lvl2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2pPr>
      <a:lvl3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3pPr>
      <a:lvl4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4pPr>
      <a:lvl5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533400" y="2209800"/>
            <a:ext cx="8077200" cy="999728"/>
          </a:xfrm>
          <a:prstGeom prst="rect">
            <a:avLst/>
          </a:prstGeom>
          <a:noFill/>
          <a:ln w="9525" cap="flat">
            <a:noFill/>
            <a:miter lim="800000"/>
            <a:headEnd type="none" w="med" len="med"/>
            <a:tailEnd type="none" w="med" len="med"/>
          </a:ln>
        </p:spPr>
        <p:txBody>
          <a:bodyPr lIns="38100" tIns="38100" rIns="38100" bIns="38100"/>
          <a:lstStyle/>
          <a:p>
            <a:pPr marL="304800" indent="-304800" algn="ctr" fontAlgn="base">
              <a:spcBef>
                <a:spcPts val="600"/>
              </a:spcBef>
              <a:spcAft>
                <a:spcPct val="0"/>
              </a:spcAft>
            </a:pPr>
            <a:r>
              <a:rPr lang="en-US" sz="3600" b="1" dirty="0">
                <a:solidFill>
                  <a:srgbClr val="760000"/>
                </a:solidFill>
                <a:latin typeface="Garamond" pitchFamily="18" charset="0"/>
                <a:ea typeface="Times New Roman Bold" charset="0"/>
                <a:cs typeface="Times New Roman Bold" charset="0"/>
                <a:sym typeface="Times New Roman Bold" charset="0"/>
              </a:rPr>
              <a:t>Child Poverty Measurement Strategies:</a:t>
            </a:r>
          </a:p>
          <a:p>
            <a:pPr marL="304800" indent="-304800" algn="ctr" fontAlgn="base">
              <a:spcBef>
                <a:spcPts val="600"/>
              </a:spcBef>
              <a:spcAft>
                <a:spcPct val="0"/>
              </a:spcAft>
            </a:pPr>
            <a:r>
              <a:rPr lang="en-US" sz="3600" b="1" dirty="0">
                <a:solidFill>
                  <a:srgbClr val="760000"/>
                </a:solidFill>
                <a:latin typeface="Garamond" pitchFamily="18" charset="0"/>
                <a:ea typeface="Times New Roman Bold" charset="0"/>
                <a:cs typeface="Times New Roman Bold" charset="0"/>
                <a:sym typeface="Times New Roman Bold" charset="0"/>
              </a:rPr>
              <a:t>Including Gendered &amp; Intrahousehold analyses.</a:t>
            </a:r>
          </a:p>
          <a:p>
            <a:pPr marL="304800" indent="-304800" algn="ctr" fontAlgn="base">
              <a:spcBef>
                <a:spcPts val="600"/>
              </a:spcBef>
              <a:spcAft>
                <a:spcPct val="0"/>
              </a:spcAft>
            </a:pPr>
            <a:endParaRPr lang="en-US" sz="3600" b="1" dirty="0">
              <a:solidFill>
                <a:srgbClr val="760000"/>
              </a:solidFill>
              <a:latin typeface="Garamond" pitchFamily="18" charset="0"/>
              <a:ea typeface="Times New Roman Bold" charset="0"/>
              <a:cs typeface="Times New Roman Bold" charset="0"/>
              <a:sym typeface="Times New Roman Bold" charset="0"/>
            </a:endParaRPr>
          </a:p>
          <a:p>
            <a:pPr marL="304800" indent="-304800" algn="ctr" fontAlgn="base">
              <a:spcBef>
                <a:spcPts val="600"/>
              </a:spcBef>
              <a:spcAft>
                <a:spcPct val="0"/>
              </a:spcAft>
            </a:pPr>
            <a:endParaRPr lang="en-US" sz="3600" b="1" dirty="0">
              <a:solidFill>
                <a:srgbClr val="760000"/>
              </a:solidFill>
              <a:latin typeface="Garamond" pitchFamily="18" charset="0"/>
              <a:ea typeface="Times New Roman Bold" charset="0"/>
              <a:cs typeface="Times New Roman Bold" charset="0"/>
              <a:sym typeface="Times New Roman Bold" charset="0"/>
            </a:endParaRPr>
          </a:p>
          <a:p>
            <a:pPr marL="304800" indent="-304800" algn="ctr" fontAlgn="base">
              <a:spcBef>
                <a:spcPts val="600"/>
              </a:spcBef>
              <a:spcAft>
                <a:spcPct val="0"/>
              </a:spcAft>
            </a:pPr>
            <a:endParaRPr lang="en-US" sz="2800" dirty="0">
              <a:solidFill>
                <a:srgbClr val="000000"/>
              </a:solidFill>
              <a:latin typeface="Garamond" pitchFamily="18" charset="0"/>
              <a:ea typeface="Times New Roman Bold" charset="0"/>
              <a:cs typeface="Times New Roman Bold" charset="0"/>
              <a:sym typeface="Times New Roman Bold" charset="0"/>
            </a:endParaRPr>
          </a:p>
        </p:txBody>
      </p:sp>
      <p:sp>
        <p:nvSpPr>
          <p:cNvPr id="4" name="Rectangle 10"/>
          <p:cNvSpPr txBox="1">
            <a:spLocks noChangeArrowheads="1"/>
          </p:cNvSpPr>
          <p:nvPr/>
        </p:nvSpPr>
        <p:spPr bwMode="auto">
          <a:xfrm>
            <a:off x="1524000" y="4648200"/>
            <a:ext cx="64008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defRPr/>
            </a:pPr>
            <a:r>
              <a:rPr lang="en-GB" sz="3000" kern="0" dirty="0">
                <a:solidFill>
                  <a:srgbClr val="000000"/>
                </a:solidFill>
                <a:latin typeface="Garamond"/>
                <a:sym typeface="Gill Sans" charset="0"/>
              </a:rPr>
              <a:t>Sabina Alkire</a:t>
            </a:r>
          </a:p>
        </p:txBody>
      </p:sp>
    </p:spTree>
    <p:extLst>
      <p:ext uri="{BB962C8B-B14F-4D97-AF65-F5344CB8AC3E}">
        <p14:creationId xmlns:p14="http://schemas.microsoft.com/office/powerpoint/2010/main" val="34421814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0" y="2103860"/>
            <a:ext cx="4929928" cy="3125340"/>
          </a:xfrm>
          <a:prstGeom prst="rect">
            <a:avLst/>
          </a:prstGeom>
          <a:noFill/>
          <a:ln w="9525" cap="flat">
            <a:noFill/>
            <a:miter lim="800000"/>
            <a:headEnd type="none" w="med" len="med"/>
            <a:tailEnd type="none" w="med" len="med"/>
          </a:ln>
        </p:spPr>
        <p:txBody>
          <a:bodyPr lIns="38100" tIns="38100" rIns="38100" bIns="38100"/>
          <a:lstStyle/>
          <a:p>
            <a:pPr marL="228600" marR="0" lvl="0" indent="-228600" algn="l" defTabSz="914400" rtl="0" eaLnBrk="1" fontAlgn="base" latinLnBrk="0" hangingPunct="1">
              <a:lnSpc>
                <a:spcPct val="100000"/>
              </a:lnSpc>
              <a:spcBef>
                <a:spcPts val="3163"/>
              </a:spcBef>
              <a:spcAft>
                <a:spcPct val="0"/>
              </a:spcAft>
              <a:buClr>
                <a:srgbClr val="0000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Garamond"/>
              <a:ea typeface="+mn-ea"/>
              <a:cs typeface="Times New Roman" pitchFamily="18" charset="0"/>
              <a:sym typeface="Arial" charset="0"/>
            </a:endParaRPr>
          </a:p>
        </p:txBody>
      </p:sp>
      <p:sp>
        <p:nvSpPr>
          <p:cNvPr id="4" name="Rectangle 2"/>
          <p:cNvSpPr txBox="1">
            <a:spLocks noChangeArrowheads="1"/>
          </p:cNvSpPr>
          <p:nvPr/>
        </p:nvSpPr>
        <p:spPr bwMode="auto">
          <a:xfrm>
            <a:off x="381000" y="-1318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rPr>
              <a:t>Age Disaggregation: Global MPI 2018:</a:t>
            </a:r>
            <a:endParaRPr kumimoji="0" lang="en-US" sz="4000" b="1" i="0" u="none" strike="noStrike" kern="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endParaRPr>
          </a:p>
        </p:txBody>
      </p:sp>
      <p:sp>
        <p:nvSpPr>
          <p:cNvPr id="3" name="TextBox 2">
            <a:extLst>
              <a:ext uri="{FF2B5EF4-FFF2-40B4-BE49-F238E27FC236}">
                <a16:creationId xmlns:a16="http://schemas.microsoft.com/office/drawing/2014/main" id="{3026EAAE-AD87-4F41-9ADD-5764AE405404}"/>
              </a:ext>
            </a:extLst>
          </p:cNvPr>
          <p:cNvSpPr txBox="1"/>
          <p:nvPr/>
        </p:nvSpPr>
        <p:spPr>
          <a:xfrm>
            <a:off x="204056" y="1228397"/>
            <a:ext cx="87358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Garamond"/>
              </a:rPr>
              <a:t>34% of children are MPI poor, vs 18% of adults: </a:t>
            </a:r>
            <a:r>
              <a:rPr kumimoji="0" lang="en-US" sz="2800" b="0" i="0" u="none" strike="noStrike" kern="1200" cap="none" spc="0" normalizeH="0" baseline="0" noProof="0" dirty="0">
                <a:ln>
                  <a:noFill/>
                </a:ln>
                <a:solidFill>
                  <a:srgbClr val="000000"/>
                </a:solidFill>
                <a:effectLst/>
                <a:uLnTx/>
                <a:uFillTx/>
                <a:latin typeface="Garamond"/>
                <a:ea typeface="+mn-ea"/>
                <a:cs typeface="+mn-cs"/>
              </a:rPr>
              <a:t>One out of every three children – 34% – are multidimensionally poor, whereas it’s one out of six of adults. </a:t>
            </a:r>
            <a:endParaRPr lang="en-US" sz="2800" dirty="0">
              <a:solidFill>
                <a:srgbClr val="000000"/>
              </a:solidFill>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Garamond"/>
              </a:rPr>
              <a:t>How are they poor vs adults? </a:t>
            </a:r>
            <a:r>
              <a:rPr lang="en-US" sz="2800" dirty="0">
                <a:solidFill>
                  <a:srgbClr val="000000"/>
                </a:solidFill>
                <a:latin typeface="Garamond"/>
              </a:rPr>
              <a:t>(global MPI 2017 below)</a:t>
            </a:r>
            <a:endParaRPr kumimoji="0" lang="en-GB" sz="2800" b="0" i="0" u="none" strike="noStrike" kern="1200" cap="none" spc="0" normalizeH="0" baseline="0" noProof="0" dirty="0">
              <a:ln>
                <a:noFill/>
              </a:ln>
              <a:solidFill>
                <a:srgbClr val="000000"/>
              </a:solidFill>
              <a:effectLst/>
              <a:uLnTx/>
              <a:uFillTx/>
              <a:latin typeface="Garamond"/>
              <a:ea typeface="+mn-ea"/>
              <a:cs typeface="+mn-cs"/>
            </a:endParaRPr>
          </a:p>
        </p:txBody>
      </p:sp>
      <p:pic>
        <p:nvPicPr>
          <p:cNvPr id="2" name="Picture 1">
            <a:extLst>
              <a:ext uri="{FF2B5EF4-FFF2-40B4-BE49-F238E27FC236}">
                <a16:creationId xmlns:a16="http://schemas.microsoft.com/office/drawing/2014/main" id="{686A4FFF-6C04-4FF1-9CA7-A9AA2C04609D}"/>
              </a:ext>
            </a:extLst>
          </p:cNvPr>
          <p:cNvPicPr>
            <a:picLocks noChangeAspect="1"/>
          </p:cNvPicPr>
          <p:nvPr/>
        </p:nvPicPr>
        <p:blipFill>
          <a:blip r:embed="rId3"/>
          <a:stretch>
            <a:fillRect/>
          </a:stretch>
        </p:blipFill>
        <p:spPr>
          <a:xfrm>
            <a:off x="2910271" y="2971800"/>
            <a:ext cx="6011012" cy="3587865"/>
          </a:xfrm>
          <a:prstGeom prst="rect">
            <a:avLst/>
          </a:prstGeom>
        </p:spPr>
      </p:pic>
    </p:spTree>
    <p:extLst>
      <p:ext uri="{BB962C8B-B14F-4D97-AF65-F5344CB8AC3E}">
        <p14:creationId xmlns:p14="http://schemas.microsoft.com/office/powerpoint/2010/main" val="220830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eaLnBrk="1" hangingPunct="1"/>
            <a:r>
              <a:rPr lang="en-GB" sz="3600" b="1" u="sng" dirty="0">
                <a:solidFill>
                  <a:srgbClr val="8E4D48"/>
                </a:solidFill>
              </a:rPr>
              <a:t>Gendered</a:t>
            </a:r>
            <a:r>
              <a:rPr lang="en-GB" sz="3600" b="1" dirty="0">
                <a:solidFill>
                  <a:srgbClr val="8E4D48"/>
                </a:solidFill>
              </a:rPr>
              <a:t>, </a:t>
            </a:r>
            <a:r>
              <a:rPr lang="en-GB" sz="3600" b="1" u="sng" dirty="0">
                <a:solidFill>
                  <a:srgbClr val="8E4D48"/>
                </a:solidFill>
              </a:rPr>
              <a:t>Intrahousehold Analysis</a:t>
            </a:r>
            <a:r>
              <a:rPr lang="en-GB" sz="3600" b="1" dirty="0">
                <a:solidFill>
                  <a:srgbClr val="8E4D48"/>
                </a:solidFill>
              </a:rPr>
              <a:t> of MPI</a:t>
            </a:r>
            <a:endParaRPr lang="en-US" sz="3600" b="1" dirty="0">
              <a:solidFill>
                <a:srgbClr val="8E4D48"/>
              </a:solidFill>
            </a:endParaRPr>
          </a:p>
        </p:txBody>
      </p:sp>
      <p:sp>
        <p:nvSpPr>
          <p:cNvPr id="49157" name="Rectangle 7"/>
          <p:cNvSpPr>
            <a:spLocks noChangeArrowheads="1"/>
          </p:cNvSpPr>
          <p:nvPr/>
        </p:nvSpPr>
        <p:spPr bwMode="auto">
          <a:xfrm>
            <a:off x="298903" y="990600"/>
            <a:ext cx="8653698"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Which MPI variables draw on individual child data?</a:t>
            </a:r>
          </a:p>
          <a:p>
            <a:pPr marL="514350" indent="-514350" eaLnBrk="0" hangingPunct="0">
              <a:lnSpc>
                <a:spcPct val="90000"/>
              </a:lnSpc>
              <a:spcBef>
                <a:spcPct val="20000"/>
              </a:spcBef>
              <a:buFont typeface="+mj-lt"/>
              <a:buAutoNum type="arabicPeriod"/>
            </a:pP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Restrict the sample to children</a:t>
            </a:r>
          </a:p>
          <a:p>
            <a:pPr marL="514350" indent="-514350" eaLnBrk="0" hangingPunct="0">
              <a:lnSpc>
                <a:spcPct val="90000"/>
              </a:lnSpc>
              <a:spcBef>
                <a:spcPct val="20000"/>
              </a:spcBef>
              <a:buFont typeface="+mj-lt"/>
              <a:buAutoNum type="arabicPeriod"/>
            </a:pP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Go back to micro-data and analyse it:</a:t>
            </a:r>
          </a:p>
          <a:p>
            <a:pPr eaLnBrk="0" hangingPunct="0">
              <a:lnSpc>
                <a:spcPct val="90000"/>
              </a:lnSpc>
              <a:spcBef>
                <a:spcPct val="20000"/>
              </a:spcBef>
            </a:pPr>
            <a:endParaRPr lang="en-GB" sz="2400" dirty="0">
              <a:solidFill>
                <a:srgbClr val="000000"/>
              </a:solidFill>
              <a:latin typeface="+mj-lt"/>
              <a:ea typeface="+mn-ea"/>
            </a:endParaRPr>
          </a:p>
        </p:txBody>
      </p:sp>
    </p:spTree>
    <p:extLst>
      <p:ext uri="{BB962C8B-B14F-4D97-AF65-F5344CB8AC3E}">
        <p14:creationId xmlns:p14="http://schemas.microsoft.com/office/powerpoint/2010/main" val="364151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8AFA11-B899-4EC0-8713-1D16C8498E1D}"/>
              </a:ext>
            </a:extLst>
          </p:cNvPr>
          <p:cNvGrpSpPr/>
          <p:nvPr/>
        </p:nvGrpSpPr>
        <p:grpSpPr>
          <a:xfrm>
            <a:off x="-2895600" y="533400"/>
            <a:ext cx="11658600" cy="5029199"/>
            <a:chOff x="112734" y="1954577"/>
            <a:chExt cx="6642433" cy="3083234"/>
          </a:xfrm>
        </p:grpSpPr>
        <p:grpSp>
          <p:nvGrpSpPr>
            <p:cNvPr id="9" name="Group 8">
              <a:extLst>
                <a:ext uri="{FF2B5EF4-FFF2-40B4-BE49-F238E27FC236}">
                  <a16:creationId xmlns:a16="http://schemas.microsoft.com/office/drawing/2014/main" id="{F7BCAC3E-F8B0-437D-AA99-08A0186F285E}"/>
                </a:ext>
              </a:extLst>
            </p:cNvPr>
            <p:cNvGrpSpPr/>
            <p:nvPr/>
          </p:nvGrpSpPr>
          <p:grpSpPr>
            <a:xfrm>
              <a:off x="112734" y="1954577"/>
              <a:ext cx="6642433" cy="3083234"/>
              <a:chOff x="112734" y="1954577"/>
              <a:chExt cx="6642433" cy="3083234"/>
            </a:xfrm>
          </p:grpSpPr>
          <p:grpSp>
            <p:nvGrpSpPr>
              <p:cNvPr id="8" name="Group 7">
                <a:extLst>
                  <a:ext uri="{FF2B5EF4-FFF2-40B4-BE49-F238E27FC236}">
                    <a16:creationId xmlns:a16="http://schemas.microsoft.com/office/drawing/2014/main" id="{1366DD04-D402-4CBD-BAC5-528C44D44F6A}"/>
                  </a:ext>
                </a:extLst>
              </p:cNvPr>
              <p:cNvGrpSpPr/>
              <p:nvPr/>
            </p:nvGrpSpPr>
            <p:grpSpPr>
              <a:xfrm>
                <a:off x="112734" y="1954577"/>
                <a:ext cx="6642433" cy="3083234"/>
                <a:chOff x="112734" y="1954577"/>
                <a:chExt cx="6642433" cy="3083234"/>
              </a:xfrm>
            </p:grpSpPr>
            <p:pic>
              <p:nvPicPr>
                <p:cNvPr id="6" name="Picture 5">
                  <a:extLst>
                    <a:ext uri="{FF2B5EF4-FFF2-40B4-BE49-F238E27FC236}">
                      <a16:creationId xmlns:a16="http://schemas.microsoft.com/office/drawing/2014/main" id="{D7022E51-B369-496C-85DC-B96EFB3B8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474" y="3107258"/>
                  <a:ext cx="521288" cy="505378"/>
                </a:xfrm>
                <a:prstGeom prst="rect">
                  <a:avLst/>
                </a:prstGeom>
              </p:spPr>
            </p:pic>
            <p:sp>
              <p:nvSpPr>
                <p:cNvPr id="3" name="Oval 2">
                  <a:extLst>
                    <a:ext uri="{FF2B5EF4-FFF2-40B4-BE49-F238E27FC236}">
                      <a16:creationId xmlns:a16="http://schemas.microsoft.com/office/drawing/2014/main" id="{E07007DB-BC2A-4FE1-9461-FA1A3E07657D}"/>
                    </a:ext>
                  </a:extLst>
                </p:cNvPr>
                <p:cNvSpPr/>
                <p:nvPr/>
              </p:nvSpPr>
              <p:spPr>
                <a:xfrm>
                  <a:off x="4031312" y="2175179"/>
                  <a:ext cx="244502" cy="569964"/>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grpSp>
              <p:nvGrpSpPr>
                <p:cNvPr id="7" name="Group 6">
                  <a:extLst>
                    <a:ext uri="{FF2B5EF4-FFF2-40B4-BE49-F238E27FC236}">
                      <a16:creationId xmlns:a16="http://schemas.microsoft.com/office/drawing/2014/main" id="{0FD6063C-0DF8-4718-9578-E54DCDA91F14}"/>
                    </a:ext>
                  </a:extLst>
                </p:cNvPr>
                <p:cNvGrpSpPr/>
                <p:nvPr/>
              </p:nvGrpSpPr>
              <p:grpSpPr>
                <a:xfrm>
                  <a:off x="112734" y="1954577"/>
                  <a:ext cx="6642433" cy="3083234"/>
                  <a:chOff x="112734" y="1954577"/>
                  <a:chExt cx="6642433" cy="3083234"/>
                </a:xfrm>
              </p:grpSpPr>
              <p:pic>
                <p:nvPicPr>
                  <p:cNvPr id="4" name="image23.png">
                    <a:extLst>
                      <a:ext uri="{FF2B5EF4-FFF2-40B4-BE49-F238E27FC236}">
                        <a16:creationId xmlns:a16="http://schemas.microsoft.com/office/drawing/2014/main" id="{E2628CF1-B2BA-4FE5-911D-6E2AB6008144}"/>
                      </a:ext>
                    </a:extLst>
                  </p:cNvPr>
                  <p:cNvPicPr/>
                  <p:nvPr/>
                </p:nvPicPr>
                <p:blipFill>
                  <a:blip r:embed="rId3"/>
                  <a:srcRect/>
                  <a:stretch>
                    <a:fillRect/>
                  </a:stretch>
                </p:blipFill>
                <p:spPr>
                  <a:xfrm>
                    <a:off x="112734" y="2097327"/>
                    <a:ext cx="3861149" cy="2940484"/>
                  </a:xfrm>
                  <a:prstGeom prst="rect">
                    <a:avLst/>
                  </a:prstGeom>
                  <a:ln/>
                </p:spPr>
              </p:pic>
              <p:pic>
                <p:nvPicPr>
                  <p:cNvPr id="1028" name="Picture 4" descr="Indian kids clipart clipartfest - Cliparting.com">
                    <a:extLst>
                      <a:ext uri="{FF2B5EF4-FFF2-40B4-BE49-F238E27FC236}">
                        <a16:creationId xmlns:a16="http://schemas.microsoft.com/office/drawing/2014/main" id="{EC3579EA-4CC1-4AAC-BDD5-516189078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261" y="3543467"/>
                    <a:ext cx="573716" cy="573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roxy.duckduckgo.com/iu/?u=https%3A%2F%2Ftse2.mm.bing.net%2Fth%3Fid%3DOIP.8YHqlBdRXVKIyt6OcKe0vAHaGI%26pid%3D15.1&amp;f=1">
                    <a:extLst>
                      <a:ext uri="{FF2B5EF4-FFF2-40B4-BE49-F238E27FC236}">
                        <a16:creationId xmlns:a16="http://schemas.microsoft.com/office/drawing/2014/main" id="{46018B3A-874E-4F25-928C-97320E85C2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915" y="1954577"/>
                    <a:ext cx="862828" cy="713562"/>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Right 18">
                    <a:extLst>
                      <a:ext uri="{FF2B5EF4-FFF2-40B4-BE49-F238E27FC236}">
                        <a16:creationId xmlns:a16="http://schemas.microsoft.com/office/drawing/2014/main" id="{429175E4-B52E-4630-9FCC-4869C26F2E4F}"/>
                      </a:ext>
                    </a:extLst>
                  </p:cNvPr>
                  <p:cNvSpPr/>
                  <p:nvPr/>
                </p:nvSpPr>
                <p:spPr>
                  <a:xfrm>
                    <a:off x="3783916" y="3699230"/>
                    <a:ext cx="1004756" cy="222468"/>
                  </a:xfrm>
                  <a:prstGeom prst="rightArrow">
                    <a:avLst/>
                  </a:prstGeom>
                  <a:solidFill>
                    <a:srgbClr val="A58580"/>
                  </a:solidFill>
                  <a:ln>
                    <a:solidFill>
                      <a:srgbClr val="602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20" name="Arrow: Right 19">
                    <a:extLst>
                      <a:ext uri="{FF2B5EF4-FFF2-40B4-BE49-F238E27FC236}">
                        <a16:creationId xmlns:a16="http://schemas.microsoft.com/office/drawing/2014/main" id="{D4C94B6F-322D-4A79-8402-3818487BF038}"/>
                      </a:ext>
                    </a:extLst>
                  </p:cNvPr>
                  <p:cNvSpPr/>
                  <p:nvPr/>
                </p:nvSpPr>
                <p:spPr>
                  <a:xfrm>
                    <a:off x="3715167" y="3232768"/>
                    <a:ext cx="359878" cy="222468"/>
                  </a:xfrm>
                  <a:prstGeom prst="rightArrow">
                    <a:avLst/>
                  </a:prstGeom>
                  <a:solidFill>
                    <a:srgbClr val="C5A9AB"/>
                  </a:solidFill>
                  <a:ln>
                    <a:solidFill>
                      <a:srgbClr val="602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22" name="Arrow: Right 21">
                    <a:extLst>
                      <a:ext uri="{FF2B5EF4-FFF2-40B4-BE49-F238E27FC236}">
                        <a16:creationId xmlns:a16="http://schemas.microsoft.com/office/drawing/2014/main" id="{9CB758BB-1942-42E5-95B7-4B890064A3E2}"/>
                      </a:ext>
                    </a:extLst>
                  </p:cNvPr>
                  <p:cNvSpPr/>
                  <p:nvPr/>
                </p:nvSpPr>
                <p:spPr>
                  <a:xfrm>
                    <a:off x="3347931" y="2338618"/>
                    <a:ext cx="621380" cy="222468"/>
                  </a:xfrm>
                  <a:prstGeom prst="rightArrow">
                    <a:avLst/>
                  </a:prstGeom>
                  <a:solidFill>
                    <a:srgbClr val="962C20"/>
                  </a:solidFill>
                  <a:ln>
                    <a:solidFill>
                      <a:srgbClr val="602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5" name="TextBox 4">
                    <a:extLst>
                      <a:ext uri="{FF2B5EF4-FFF2-40B4-BE49-F238E27FC236}">
                        <a16:creationId xmlns:a16="http://schemas.microsoft.com/office/drawing/2014/main" id="{05E983FA-BC87-4918-B041-C49086708C12}"/>
                      </a:ext>
                    </a:extLst>
                  </p:cNvPr>
                  <p:cNvSpPr txBox="1"/>
                  <p:nvPr/>
                </p:nvSpPr>
                <p:spPr>
                  <a:xfrm>
                    <a:off x="5705040" y="2012597"/>
                    <a:ext cx="1050127" cy="20661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Lucida Grande"/>
                      </a:rPr>
                      <a:t>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Lucida Grande"/>
                      </a:rPr>
                      <a:t>0-4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Lucida Grande"/>
                      </a:rPr>
                      <a:t>10-17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Lucida Grande"/>
                      </a:rPr>
                      <a:t>6-14 years</a:t>
                    </a:r>
                  </a:p>
                </p:txBody>
              </p:sp>
            </p:grpSp>
          </p:grpSp>
          <p:sp>
            <p:nvSpPr>
              <p:cNvPr id="15" name="Oval 14">
                <a:extLst>
                  <a:ext uri="{FF2B5EF4-FFF2-40B4-BE49-F238E27FC236}">
                    <a16:creationId xmlns:a16="http://schemas.microsoft.com/office/drawing/2014/main" id="{4EF01D4E-CA5B-4485-8031-C64C59E7BB30}"/>
                  </a:ext>
                </a:extLst>
              </p:cNvPr>
              <p:cNvSpPr/>
              <p:nvPr/>
            </p:nvSpPr>
            <p:spPr>
              <a:xfrm>
                <a:off x="4074850" y="3072768"/>
                <a:ext cx="278973" cy="613261"/>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16" name="Oval 15">
                <a:extLst>
                  <a:ext uri="{FF2B5EF4-FFF2-40B4-BE49-F238E27FC236}">
                    <a16:creationId xmlns:a16="http://schemas.microsoft.com/office/drawing/2014/main" id="{001C5034-6B01-436B-BCBC-AF98D394B5BD}"/>
                  </a:ext>
                </a:extLst>
              </p:cNvPr>
              <p:cNvSpPr/>
              <p:nvPr/>
            </p:nvSpPr>
            <p:spPr>
              <a:xfrm>
                <a:off x="4344856" y="3066458"/>
                <a:ext cx="278973" cy="613261"/>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17" name="Oval 16">
                <a:extLst>
                  <a:ext uri="{FF2B5EF4-FFF2-40B4-BE49-F238E27FC236}">
                    <a16:creationId xmlns:a16="http://schemas.microsoft.com/office/drawing/2014/main" id="{7A14F0FC-FCC4-4BC6-8324-6EA891157371}"/>
                  </a:ext>
                </a:extLst>
              </p:cNvPr>
              <p:cNvSpPr/>
              <p:nvPr/>
            </p:nvSpPr>
            <p:spPr>
              <a:xfrm>
                <a:off x="4866681" y="3520489"/>
                <a:ext cx="278973" cy="613261"/>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sp>
            <p:nvSpPr>
              <p:cNvPr id="18" name="Oval 17">
                <a:extLst>
                  <a:ext uri="{FF2B5EF4-FFF2-40B4-BE49-F238E27FC236}">
                    <a16:creationId xmlns:a16="http://schemas.microsoft.com/office/drawing/2014/main" id="{6904F294-5B88-41B7-915F-FF43899C3652}"/>
                  </a:ext>
                </a:extLst>
              </p:cNvPr>
              <p:cNvSpPr/>
              <p:nvPr/>
            </p:nvSpPr>
            <p:spPr>
              <a:xfrm>
                <a:off x="5200713" y="3521967"/>
                <a:ext cx="278973" cy="613261"/>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grpSp>
        <p:sp>
          <p:nvSpPr>
            <p:cNvPr id="14" name="Oval 13">
              <a:extLst>
                <a:ext uri="{FF2B5EF4-FFF2-40B4-BE49-F238E27FC236}">
                  <a16:creationId xmlns:a16="http://schemas.microsoft.com/office/drawing/2014/main" id="{87148BBB-48C9-4AB6-B572-55BF4337BF43}"/>
                </a:ext>
              </a:extLst>
            </p:cNvPr>
            <p:cNvSpPr/>
            <p:nvPr/>
          </p:nvSpPr>
          <p:spPr>
            <a:xfrm>
              <a:off x="4680970" y="2187116"/>
              <a:ext cx="244502" cy="569964"/>
            </a:xfrm>
            <a:prstGeom prst="ellipse">
              <a:avLst/>
            </a:prstGeom>
            <a:noFill/>
            <a:ln>
              <a:solidFill>
                <a:srgbClr val="962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Lucida Grande"/>
              </a:endParaRPr>
            </a:p>
          </p:txBody>
        </p:sp>
      </p:grpSp>
    </p:spTree>
    <p:extLst>
      <p:ext uri="{BB962C8B-B14F-4D97-AF65-F5344CB8AC3E}">
        <p14:creationId xmlns:p14="http://schemas.microsoft.com/office/powerpoint/2010/main" val="11863167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5329" y="0"/>
            <a:ext cx="8686800" cy="725528"/>
          </a:xfrm>
        </p:spPr>
        <p:txBody>
          <a:bodyPr/>
          <a:lstStyle/>
          <a:p>
            <a:r>
              <a:rPr lang="en-GB" sz="3600" b="1" dirty="0">
                <a:solidFill>
                  <a:srgbClr val="760000"/>
                </a:solidFill>
              </a:rPr>
              <a:t>Telescope inside the MPI households</a:t>
            </a:r>
            <a:endParaRPr lang="en-US" sz="3600" b="1" dirty="0">
              <a:solidFill>
                <a:srgbClr val="760000"/>
              </a:solidFill>
              <a:latin typeface="+mj-l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119181"/>
            <a:ext cx="4824727" cy="4537910"/>
          </a:xfrm>
          <a:prstGeom prst="rect">
            <a:avLst/>
          </a:prstGeom>
          <a:solidFill>
            <a:schemeClr val="bg1"/>
          </a:solidFill>
        </p:spPr>
      </p:pic>
      <p:sp>
        <p:nvSpPr>
          <p:cNvPr id="2" name="Right Arrow 1"/>
          <p:cNvSpPr/>
          <p:nvPr/>
        </p:nvSpPr>
        <p:spPr bwMode="auto">
          <a:xfrm>
            <a:off x="5181600" y="1524000"/>
            <a:ext cx="762000" cy="314252"/>
          </a:xfrm>
          <a:prstGeom prst="rightArrow">
            <a:avLst/>
          </a:prstGeom>
          <a:solidFill>
            <a:srgbClr val="8E4D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 name="Right Arrow 17"/>
          <p:cNvSpPr/>
          <p:nvPr/>
        </p:nvSpPr>
        <p:spPr bwMode="auto">
          <a:xfrm>
            <a:off x="5187519" y="2921364"/>
            <a:ext cx="762000" cy="314252"/>
          </a:xfrm>
          <a:prstGeom prst="rightArrow">
            <a:avLst/>
          </a:prstGeom>
          <a:solidFill>
            <a:srgbClr val="8E4D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 name="Right Arrow 18"/>
          <p:cNvSpPr/>
          <p:nvPr/>
        </p:nvSpPr>
        <p:spPr bwMode="auto">
          <a:xfrm>
            <a:off x="5213555" y="3509619"/>
            <a:ext cx="762000" cy="314252"/>
          </a:xfrm>
          <a:prstGeom prst="rightArrow">
            <a:avLst/>
          </a:prstGeom>
          <a:solidFill>
            <a:srgbClr val="8E4D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3" name="Flowchart: Alternate Process 2"/>
          <p:cNvSpPr/>
          <p:nvPr/>
        </p:nvSpPr>
        <p:spPr bwMode="auto">
          <a:xfrm>
            <a:off x="6248400" y="1170048"/>
            <a:ext cx="2362200" cy="1420752"/>
          </a:xfrm>
          <a:prstGeom prst="flowChartAlternateProcess">
            <a:avLst/>
          </a:prstGeom>
          <a:solidFill>
            <a:srgbClr val="FFF6E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charset="0"/>
                <a:ea typeface="+mn-ea"/>
                <a:cs typeface="+mn-cs"/>
              </a:rPr>
              <a:t>Who is malnourished – all children? More girls? What age?</a:t>
            </a:r>
          </a:p>
        </p:txBody>
      </p:sp>
      <p:sp>
        <p:nvSpPr>
          <p:cNvPr id="21" name="Flowchart: Alternate Process 20"/>
          <p:cNvSpPr/>
          <p:nvPr/>
        </p:nvSpPr>
        <p:spPr bwMode="auto">
          <a:xfrm>
            <a:off x="6308368" y="2713778"/>
            <a:ext cx="2547529" cy="1741840"/>
          </a:xfrm>
          <a:prstGeom prst="flowChartAlternateProcess">
            <a:avLst/>
          </a:prstGeom>
          <a:solidFill>
            <a:srgbClr val="FFF6E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BBE0E3">
                    <a:lumMod val="25000"/>
                  </a:srgbClr>
                </a:solidFill>
                <a:effectLst/>
                <a:uLnTx/>
                <a:uFillTx/>
                <a:latin typeface="Times" charset="0"/>
                <a:ea typeface="+mn-ea"/>
                <a:cs typeface="+mn-cs"/>
              </a:rPr>
              <a:t>Pioneer Children: </a:t>
            </a:r>
            <a:r>
              <a:rPr kumimoji="0" lang="en-GB" sz="2000" b="1" i="0" u="none" strike="noStrike" kern="1200" cap="none" spc="0" normalizeH="0" baseline="0" noProof="0" dirty="0">
                <a:ln>
                  <a:noFill/>
                </a:ln>
                <a:solidFill>
                  <a:srgbClr val="000000"/>
                </a:solidFill>
                <a:effectLst/>
                <a:uLnTx/>
                <a:uFillTx/>
                <a:latin typeface="Times" charset="0"/>
                <a:ea typeface="+mn-ea"/>
                <a:cs typeface="+mn-cs"/>
              </a:rPr>
              <a:t>Who </a:t>
            </a:r>
            <a:r>
              <a:rPr kumimoji="0" lang="en-GB" sz="2000" b="1" i="0" u="sng" strike="noStrike" kern="1200" cap="none" spc="0" normalizeH="0" baseline="0" noProof="0" dirty="0">
                <a:ln>
                  <a:noFill/>
                </a:ln>
                <a:solidFill>
                  <a:srgbClr val="000000"/>
                </a:solidFill>
                <a:effectLst/>
                <a:uLnTx/>
                <a:uFillTx/>
                <a:latin typeface="Times" charset="0"/>
                <a:ea typeface="+mn-ea"/>
                <a:cs typeface="+mn-cs"/>
              </a:rPr>
              <a:t>has</a:t>
            </a:r>
            <a:r>
              <a:rPr kumimoji="0" lang="en-GB" sz="2000" b="1" i="0" u="none" strike="noStrike" kern="1200" cap="none" spc="0" normalizeH="0" baseline="0" noProof="0" dirty="0">
                <a:ln>
                  <a:noFill/>
                </a:ln>
                <a:solidFill>
                  <a:srgbClr val="000000"/>
                </a:solidFill>
                <a:effectLst/>
                <a:uLnTx/>
                <a:uFillTx/>
                <a:latin typeface="Times" charset="0"/>
                <a:ea typeface="+mn-ea"/>
                <a:cs typeface="+mn-cs"/>
              </a:rPr>
              <a:t> finished 6 years of schooling – in </a:t>
            </a:r>
            <a:r>
              <a:rPr kumimoji="0" lang="en-GB" sz="2000" b="1" i="0" u="none" strike="noStrike" kern="1200" cap="none" spc="0" normalizeH="0" baseline="0" noProof="0" dirty="0" err="1">
                <a:ln>
                  <a:noFill/>
                </a:ln>
                <a:solidFill>
                  <a:srgbClr val="000000"/>
                </a:solidFill>
                <a:effectLst/>
                <a:uLnTx/>
                <a:uFillTx/>
                <a:latin typeface="Times" charset="0"/>
                <a:ea typeface="+mn-ea"/>
                <a:cs typeface="+mn-cs"/>
              </a:rPr>
              <a:t>hh</a:t>
            </a:r>
            <a:r>
              <a:rPr kumimoji="0" lang="en-GB" sz="2000" b="1" i="0" u="none" strike="noStrike" kern="1200" cap="none" spc="0" normalizeH="0" baseline="0" noProof="0" dirty="0">
                <a:ln>
                  <a:noFill/>
                </a:ln>
                <a:solidFill>
                  <a:srgbClr val="000000"/>
                </a:solidFill>
                <a:effectLst/>
                <a:uLnTx/>
                <a:uFillTx/>
                <a:latin typeface="Times" charset="0"/>
                <a:ea typeface="+mn-ea"/>
                <a:cs typeface="+mn-cs"/>
              </a:rPr>
              <a:t> where no adults have? </a:t>
            </a:r>
          </a:p>
        </p:txBody>
      </p:sp>
      <p:sp>
        <p:nvSpPr>
          <p:cNvPr id="30" name="Flowchart: Alternate Process 29"/>
          <p:cNvSpPr/>
          <p:nvPr/>
        </p:nvSpPr>
        <p:spPr bwMode="auto">
          <a:xfrm>
            <a:off x="6349181" y="4633368"/>
            <a:ext cx="2362200" cy="1420752"/>
          </a:xfrm>
          <a:prstGeom prst="flowChartAlternateProcess">
            <a:avLst/>
          </a:prstGeom>
          <a:solidFill>
            <a:srgbClr val="FFF6E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imes" charset="0"/>
                <a:ea typeface="+mn-ea"/>
                <a:cs typeface="+mn-cs"/>
              </a:rPr>
              <a:t>Who is out of school – all children? More girls? What age?</a:t>
            </a:r>
          </a:p>
        </p:txBody>
      </p:sp>
    </p:spTree>
    <p:extLst>
      <p:ext uri="{BB962C8B-B14F-4D97-AF65-F5344CB8AC3E}">
        <p14:creationId xmlns:p14="http://schemas.microsoft.com/office/powerpoint/2010/main" val="9168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3" grpId="0" animBg="1"/>
      <p:bldP spid="21"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p:cNvSpPr>
            <a:spLocks noGrp="1"/>
          </p:cNvSpPr>
          <p:nvPr>
            <p:ph type="title" idx="4294967295"/>
          </p:nvPr>
        </p:nvSpPr>
        <p:spPr>
          <a:xfrm>
            <a:off x="323850" y="258763"/>
            <a:ext cx="8229600" cy="417512"/>
          </a:xfrm>
        </p:spPr>
        <p:txBody>
          <a:bodyPr/>
          <a:lstStyle/>
          <a:p>
            <a:pPr eaLnBrk="1" hangingPunct="1"/>
            <a:r>
              <a:rPr lang="es-AR" altLang="en-US" sz="3600" b="1" dirty="0" err="1">
                <a:solidFill>
                  <a:srgbClr val="800000"/>
                </a:solidFill>
              </a:rPr>
              <a:t>Question</a:t>
            </a:r>
            <a:r>
              <a:rPr lang="es-AR" altLang="en-US" sz="3600" b="1" dirty="0">
                <a:solidFill>
                  <a:srgbClr val="800000"/>
                </a:solidFill>
              </a:rPr>
              <a:t> 1: Poverty Status</a:t>
            </a:r>
            <a:endParaRPr lang="es-AR" altLang="en-US" sz="3600" b="1" dirty="0"/>
          </a:p>
        </p:txBody>
      </p:sp>
      <p:sp>
        <p:nvSpPr>
          <p:cNvPr id="176131" name="Rectangle 1"/>
          <p:cNvSpPr>
            <a:spLocks noChangeArrowheads="1"/>
          </p:cNvSpPr>
          <p:nvPr/>
        </p:nvSpPr>
        <p:spPr bwMode="auto">
          <a:xfrm>
            <a:off x="1042988" y="908050"/>
            <a:ext cx="7705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What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Percentage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of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Deprived</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Children</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are MPI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poor</a:t>
            </a:r>
            <a:endParaRPr kumimoji="0" lang="en-GB"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p:txBody>
      </p:sp>
      <p:sp>
        <p:nvSpPr>
          <p:cNvPr id="5" name="Oval 4"/>
          <p:cNvSpPr/>
          <p:nvPr/>
        </p:nvSpPr>
        <p:spPr>
          <a:xfrm>
            <a:off x="2771775" y="2349500"/>
            <a:ext cx="2638425" cy="263683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aramond"/>
              <a:ea typeface="+mn-ea"/>
              <a:cs typeface="+mn-cs"/>
              <a:sym typeface="Gill Sans"/>
            </a:endParaRPr>
          </a:p>
        </p:txBody>
      </p:sp>
      <p:sp>
        <p:nvSpPr>
          <p:cNvPr id="176134" name="TextBox 5"/>
          <p:cNvSpPr txBox="1">
            <a:spLocks noChangeArrowheads="1"/>
          </p:cNvSpPr>
          <p:nvPr/>
        </p:nvSpPr>
        <p:spPr bwMode="auto">
          <a:xfrm>
            <a:off x="611188" y="1484313"/>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000" b="1" dirty="0">
                <a:solidFill>
                  <a:srgbClr val="800000"/>
                </a:solidFill>
                <a:latin typeface="Garamond" panose="02020404030301010803" pitchFamily="18" charset="0"/>
                <a:sym typeface="Gill Sans"/>
              </a:rPr>
              <a:t>Children Out of School</a:t>
            </a:r>
            <a:endParaRPr kumimoji="0" lang="en-GB" altLang="en-US" sz="2000" b="1" i="0" u="none" strike="noStrike" kern="1200" cap="none" spc="0" normalizeH="0" baseline="0" noProof="0" dirty="0">
              <a:ln>
                <a:noFill/>
              </a:ln>
              <a:solidFill>
                <a:srgbClr val="800000"/>
              </a:solidFill>
              <a:effectLst/>
              <a:uLnTx/>
              <a:uFillTx/>
              <a:latin typeface="Times" panose="02020603050405020304" pitchFamily="18" charset="0"/>
              <a:ea typeface="+mn-ea"/>
              <a:cs typeface="+mn-cs"/>
              <a:sym typeface="Gill Sans"/>
            </a:endParaRPr>
          </a:p>
        </p:txBody>
      </p:sp>
      <p:sp>
        <p:nvSpPr>
          <p:cNvPr id="176135" name="TextBox 8"/>
          <p:cNvSpPr txBox="1">
            <a:spLocks noChangeArrowheads="1"/>
          </p:cNvSpPr>
          <p:nvPr/>
        </p:nvSpPr>
        <p:spPr bwMode="auto">
          <a:xfrm>
            <a:off x="4337050" y="1511300"/>
            <a:ext cx="342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800000"/>
                </a:solidFill>
                <a:effectLst/>
                <a:uLnTx/>
                <a:uFillTx/>
                <a:latin typeface="Garamond" panose="02020404030301010803" pitchFamily="18" charset="0"/>
                <a:ea typeface="+mn-ea"/>
                <a:cs typeface="+mn-cs"/>
                <a:sym typeface="Gill Sans"/>
              </a:rPr>
              <a:t>MPI Poor Children</a:t>
            </a:r>
            <a:endParaRPr kumimoji="0" lang="en-GB" altLang="en-US" sz="2000" b="1" i="0" u="none" strike="noStrike" kern="1200" cap="none" spc="0" normalizeH="0" baseline="0" noProof="0" dirty="0">
              <a:ln>
                <a:noFill/>
              </a:ln>
              <a:solidFill>
                <a:srgbClr val="800000"/>
              </a:solidFill>
              <a:effectLst/>
              <a:uLnTx/>
              <a:uFillTx/>
              <a:latin typeface="Times" panose="02020603050405020304" pitchFamily="18" charset="0"/>
              <a:ea typeface="+mn-ea"/>
              <a:cs typeface="+mn-cs"/>
              <a:sym typeface="Gill Sans"/>
            </a:endParaRPr>
          </a:p>
        </p:txBody>
      </p:sp>
      <p:sp>
        <p:nvSpPr>
          <p:cNvPr id="11" name="Oval 10"/>
          <p:cNvSpPr/>
          <p:nvPr/>
        </p:nvSpPr>
        <p:spPr>
          <a:xfrm>
            <a:off x="3073837" y="2364783"/>
            <a:ext cx="2869763" cy="27263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aramond"/>
              <a:ea typeface="+mn-ea"/>
              <a:cs typeface="+mn-cs"/>
              <a:sym typeface="Gill Sans"/>
            </a:endParaRPr>
          </a:p>
        </p:txBody>
      </p:sp>
      <p:sp>
        <p:nvSpPr>
          <p:cNvPr id="176138" name="TextBox 6"/>
          <p:cNvSpPr txBox="1">
            <a:spLocks noChangeArrowheads="1"/>
          </p:cNvSpPr>
          <p:nvPr/>
        </p:nvSpPr>
        <p:spPr bwMode="auto">
          <a:xfrm>
            <a:off x="1187450" y="5091113"/>
            <a:ext cx="3852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Is School Attendance a good proxy for MPI poverty? </a:t>
            </a:r>
          </a:p>
        </p:txBody>
      </p:sp>
      <p:sp>
        <p:nvSpPr>
          <p:cNvPr id="176139" name="Rectangle 7"/>
          <p:cNvSpPr>
            <a:spLocks noChangeArrowheads="1"/>
          </p:cNvSpPr>
          <p:nvPr/>
        </p:nvSpPr>
        <p:spPr bwMode="auto">
          <a:xfrm>
            <a:off x="4895850" y="5084763"/>
            <a:ext cx="23798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sng"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Most of the Time!</a:t>
            </a:r>
            <a:endParaRPr kumimoji="0" lang="en-GB" altLang="en-US" sz="2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sp>
        <p:nvSpPr>
          <p:cNvPr id="176140" name="TextBox 11"/>
          <p:cNvSpPr txBox="1">
            <a:spLocks noChangeArrowheads="1"/>
          </p:cNvSpPr>
          <p:nvPr/>
        </p:nvSpPr>
        <p:spPr bwMode="auto">
          <a:xfrm>
            <a:off x="1547813" y="1908175"/>
            <a:ext cx="223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25%</a:t>
            </a:r>
          </a:p>
        </p:txBody>
      </p:sp>
      <p:sp>
        <p:nvSpPr>
          <p:cNvPr id="176141" name="TextBox 12"/>
          <p:cNvSpPr txBox="1">
            <a:spLocks noChangeArrowheads="1"/>
          </p:cNvSpPr>
          <p:nvPr/>
        </p:nvSpPr>
        <p:spPr bwMode="auto">
          <a:xfrm>
            <a:off x="5435600" y="1914525"/>
            <a:ext cx="12239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sp>
        <p:nvSpPr>
          <p:cNvPr id="176142" name="Rectangle 1"/>
          <p:cNvSpPr>
            <a:spLocks noChangeArrowheads="1"/>
          </p:cNvSpPr>
          <p:nvPr/>
        </p:nvSpPr>
        <p:spPr bwMode="auto">
          <a:xfrm>
            <a:off x="3851275" y="3232150"/>
            <a:ext cx="7441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both </a:t>
            </a:r>
            <a:endParaRPr kumimoji="0" lang="en-GB" altLang="en-US" sz="20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spTree>
    <p:extLst>
      <p:ext uri="{BB962C8B-B14F-4D97-AF65-F5344CB8AC3E}">
        <p14:creationId xmlns:p14="http://schemas.microsoft.com/office/powerpoint/2010/main" val="394055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p:cNvSpPr>
            <a:spLocks noGrp="1"/>
          </p:cNvSpPr>
          <p:nvPr>
            <p:ph type="title" idx="4294967295"/>
          </p:nvPr>
        </p:nvSpPr>
        <p:spPr>
          <a:xfrm>
            <a:off x="323850" y="258763"/>
            <a:ext cx="8229600" cy="417512"/>
          </a:xfrm>
        </p:spPr>
        <p:txBody>
          <a:bodyPr/>
          <a:lstStyle/>
          <a:p>
            <a:pPr eaLnBrk="1" hangingPunct="1"/>
            <a:r>
              <a:rPr lang="es-AR" altLang="en-US" sz="3600" b="1" dirty="0" err="1">
                <a:solidFill>
                  <a:srgbClr val="800000"/>
                </a:solidFill>
              </a:rPr>
              <a:t>Question</a:t>
            </a:r>
            <a:r>
              <a:rPr lang="es-AR" altLang="en-US" sz="3600" b="1" dirty="0">
                <a:solidFill>
                  <a:srgbClr val="800000"/>
                </a:solidFill>
              </a:rPr>
              <a:t> 2: </a:t>
            </a:r>
            <a:r>
              <a:rPr lang="es-AR" altLang="en-US" sz="3600" b="1" dirty="0" err="1">
                <a:solidFill>
                  <a:srgbClr val="800000"/>
                </a:solidFill>
              </a:rPr>
              <a:t>Gender</a:t>
            </a:r>
            <a:endParaRPr lang="es-AR" altLang="en-US" sz="3600" b="1" dirty="0"/>
          </a:p>
        </p:txBody>
      </p:sp>
      <p:sp>
        <p:nvSpPr>
          <p:cNvPr id="176131" name="Rectangle 1"/>
          <p:cNvSpPr>
            <a:spLocks noChangeArrowheads="1"/>
          </p:cNvSpPr>
          <p:nvPr/>
        </p:nvSpPr>
        <p:spPr bwMode="auto">
          <a:xfrm>
            <a:off x="1042988" y="908050"/>
            <a:ext cx="770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What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Percentage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of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Deprived</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&amp; Poor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Children</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are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girls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a:t>
            </a:r>
            <a:endParaRPr kumimoji="0" lang="en-GB"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p:txBody>
      </p:sp>
      <p:sp>
        <p:nvSpPr>
          <p:cNvPr id="176138" name="TextBox 6"/>
          <p:cNvSpPr txBox="1">
            <a:spLocks noChangeArrowheads="1"/>
          </p:cNvSpPr>
          <p:nvPr/>
        </p:nvSpPr>
        <p:spPr bwMode="auto">
          <a:xfrm>
            <a:off x="692700" y="5046542"/>
            <a:ext cx="3852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200" dirty="0">
                <a:solidFill>
                  <a:srgbClr val="000000"/>
                </a:solidFill>
                <a:latin typeface="Garamond" panose="02020404030301010803" pitchFamily="18" charset="0"/>
                <a:sym typeface="Gill Sans"/>
              </a:rPr>
              <a:t>No child should be malnourished</a:t>
            </a:r>
            <a:endParaRPr kumimoji="0" lang="en-GB" altLang="en-US" sz="22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p:txBody>
      </p:sp>
      <p:sp>
        <p:nvSpPr>
          <p:cNvPr id="176139" name="Rectangle 7"/>
          <p:cNvSpPr>
            <a:spLocks noChangeArrowheads="1"/>
          </p:cNvSpPr>
          <p:nvPr/>
        </p:nvSpPr>
        <p:spPr bwMode="auto">
          <a:xfrm>
            <a:off x="4895850" y="5084763"/>
            <a:ext cx="41843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sng"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But is there additional burden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200" b="1" u="sng" dirty="0">
                <a:solidFill>
                  <a:srgbClr val="000000"/>
                </a:solidFill>
                <a:latin typeface="Garamond" panose="02020404030301010803" pitchFamily="18" charset="0"/>
                <a:sym typeface="Gill Sans"/>
              </a:rPr>
              <a:t>Gender inequality? Or not?</a:t>
            </a:r>
            <a:endParaRPr kumimoji="0" lang="en-GB" altLang="en-US" sz="2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sp>
        <p:nvSpPr>
          <p:cNvPr id="176142" name="Rectangle 1"/>
          <p:cNvSpPr>
            <a:spLocks noChangeArrowheads="1"/>
          </p:cNvSpPr>
          <p:nvPr/>
        </p:nvSpPr>
        <p:spPr bwMode="auto">
          <a:xfrm>
            <a:off x="3851275" y="3232150"/>
            <a:ext cx="7441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both </a:t>
            </a:r>
            <a:endParaRPr kumimoji="0" lang="en-GB" altLang="en-US" sz="20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graphicFrame>
        <p:nvGraphicFramePr>
          <p:cNvPr id="13" name="Chart 12" descr="Figure 6: Half the 1.3 billion MPI poor people are children&#10;">
            <a:extLst>
              <a:ext uri="{FF2B5EF4-FFF2-40B4-BE49-F238E27FC236}">
                <a16:creationId xmlns:a16="http://schemas.microsoft.com/office/drawing/2014/main" id="{C66DC2F3-7A39-4220-B5DE-F35D65CB6321}"/>
              </a:ext>
            </a:extLst>
          </p:cNvPr>
          <p:cNvGraphicFramePr/>
          <p:nvPr>
            <p:extLst>
              <p:ext uri="{D42A27DB-BD31-4B8C-83A1-F6EECF244321}">
                <p14:modId xmlns:p14="http://schemas.microsoft.com/office/powerpoint/2010/main" val="2607573613"/>
              </p:ext>
            </p:extLst>
          </p:nvPr>
        </p:nvGraphicFramePr>
        <p:xfrm>
          <a:off x="1295400" y="1676399"/>
          <a:ext cx="5486400" cy="3063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711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p:cNvSpPr>
            <a:spLocks noGrp="1"/>
          </p:cNvSpPr>
          <p:nvPr>
            <p:ph type="title" idx="4294967295"/>
          </p:nvPr>
        </p:nvSpPr>
        <p:spPr>
          <a:xfrm>
            <a:off x="323850" y="258763"/>
            <a:ext cx="8229600" cy="417512"/>
          </a:xfrm>
        </p:spPr>
        <p:txBody>
          <a:bodyPr/>
          <a:lstStyle/>
          <a:p>
            <a:pPr eaLnBrk="1" hangingPunct="1"/>
            <a:r>
              <a:rPr lang="es-AR" altLang="en-US" sz="3600" b="1" dirty="0" err="1">
                <a:solidFill>
                  <a:srgbClr val="800000"/>
                </a:solidFill>
              </a:rPr>
              <a:t>Question</a:t>
            </a:r>
            <a:r>
              <a:rPr lang="es-AR" altLang="en-US" sz="3600" b="1" dirty="0">
                <a:solidFill>
                  <a:srgbClr val="800000"/>
                </a:solidFill>
              </a:rPr>
              <a:t> 3: </a:t>
            </a:r>
            <a:r>
              <a:rPr lang="es-AR" altLang="en-US" sz="3600" b="1" dirty="0" err="1">
                <a:solidFill>
                  <a:srgbClr val="800000"/>
                </a:solidFill>
              </a:rPr>
              <a:t>Intrahousehold</a:t>
            </a:r>
            <a:r>
              <a:rPr lang="es-AR" altLang="en-US" sz="3600" b="1" dirty="0">
                <a:solidFill>
                  <a:srgbClr val="800000"/>
                </a:solidFill>
              </a:rPr>
              <a:t> </a:t>
            </a:r>
            <a:r>
              <a:rPr lang="es-AR" altLang="en-US" sz="3600" b="1" dirty="0" err="1">
                <a:solidFill>
                  <a:srgbClr val="800000"/>
                </a:solidFill>
              </a:rPr>
              <a:t>Inequality</a:t>
            </a:r>
            <a:endParaRPr lang="es-AR" altLang="en-US" sz="3600" b="1" dirty="0"/>
          </a:p>
        </p:txBody>
      </p:sp>
      <p:sp>
        <p:nvSpPr>
          <p:cNvPr id="176131" name="Rectangle 1"/>
          <p:cNvSpPr>
            <a:spLocks noChangeArrowheads="1"/>
          </p:cNvSpPr>
          <p:nvPr/>
        </p:nvSpPr>
        <p:spPr bwMode="auto">
          <a:xfrm>
            <a:off x="1042988" y="908050"/>
            <a:ext cx="7705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In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one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household</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are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are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children</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of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that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age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range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deprived</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Or</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are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some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deprived</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and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others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not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AR" altLang="en-US" b="1" dirty="0">
              <a:solidFill>
                <a:srgbClr val="000000"/>
              </a:solidFill>
              <a:latin typeface="Garamond" panose="02020404030301010803" pitchFamily="18" charset="0"/>
              <a:sym typeface="Gill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AR" altLang="en-US" b="1" dirty="0" err="1">
                <a:solidFill>
                  <a:srgbClr val="000000"/>
                </a:solidFill>
                <a:latin typeface="Garamond" panose="02020404030301010803" pitchFamily="18" charset="0"/>
                <a:sym typeface="Gill Sans"/>
              </a:rPr>
              <a:t>Only</a:t>
            </a:r>
            <a:r>
              <a:rPr lang="es-AR" altLang="en-US" b="1" dirty="0">
                <a:solidFill>
                  <a:srgbClr val="000000"/>
                </a:solidFill>
                <a:latin typeface="Garamond" panose="02020404030301010803" pitchFamily="18" charset="0"/>
                <a:sym typeface="Gill Sans"/>
              </a:rPr>
              <a:t> Child	</a:t>
            </a:r>
            <a:r>
              <a:rPr lang="es-AR" altLang="en-US" b="1" dirty="0" err="1">
                <a:solidFill>
                  <a:srgbClr val="000000"/>
                </a:solidFill>
                <a:latin typeface="Garamond" panose="02020404030301010803" pitchFamily="18" charset="0"/>
                <a:sym typeface="Gill Sans"/>
              </a:rPr>
              <a:t>All</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deprived</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Some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deprived</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or</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some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not</a:t>
            </a:r>
            <a:r>
              <a:rPr lang="es-AR" altLang="en-US" dirty="0">
                <a:solidFill>
                  <a:srgbClr val="000000"/>
                </a:solidFill>
                <a:latin typeface="Garamond" panose="02020404030301010803" pitchFamily="18" charset="0"/>
                <a:sym typeface="Gill Sans"/>
              </a:rPr>
              <a:t>. </a:t>
            </a:r>
            <a:endParaRPr kumimoji="0" lang="en-GB" altLang="en-US" sz="2400"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p:txBody>
      </p:sp>
      <p:sp>
        <p:nvSpPr>
          <p:cNvPr id="176139" name="Rectangle 7"/>
          <p:cNvSpPr>
            <a:spLocks noChangeArrowheads="1"/>
          </p:cNvSpPr>
          <p:nvPr/>
        </p:nvSpPr>
        <p:spPr bwMode="auto">
          <a:xfrm>
            <a:off x="4267200" y="4935567"/>
            <a:ext cx="514864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GB" altLang="en-US" sz="2200" dirty="0">
                <a:solidFill>
                  <a:srgbClr val="000000"/>
                </a:solidFill>
                <a:latin typeface="Garamond" panose="02020404030301010803" pitchFamily="18" charset="0"/>
                <a:sym typeface="Gill Sans"/>
              </a:rPr>
              <a:t>One out of 3 malnourished children </a:t>
            </a:r>
          </a:p>
          <a:p>
            <a:pPr>
              <a:defRPr/>
            </a:pPr>
            <a:r>
              <a:rPr lang="en-GB" altLang="en-US" sz="2200" dirty="0">
                <a:solidFill>
                  <a:srgbClr val="000000"/>
                </a:solidFill>
                <a:latin typeface="Garamond" panose="02020404030301010803" pitchFamily="18" charset="0"/>
                <a:sym typeface="Gill Sans"/>
              </a:rPr>
              <a:t>shares their </a:t>
            </a:r>
            <a:r>
              <a:rPr lang="en-GB" altLang="en-US" sz="2200" dirty="0" err="1">
                <a:solidFill>
                  <a:srgbClr val="000000"/>
                </a:solidFill>
                <a:latin typeface="Garamond" panose="02020404030301010803" pitchFamily="18" charset="0"/>
                <a:sym typeface="Gill Sans"/>
              </a:rPr>
              <a:t>hh</a:t>
            </a:r>
            <a:r>
              <a:rPr lang="en-GB" altLang="en-US" sz="2200" dirty="0">
                <a:solidFill>
                  <a:srgbClr val="000000"/>
                </a:solidFill>
                <a:latin typeface="Garamond" panose="02020404030301010803" pitchFamily="18" charset="0"/>
                <a:sym typeface="Gill Sans"/>
              </a:rPr>
              <a:t> with another child,</a:t>
            </a:r>
          </a:p>
          <a:p>
            <a:pPr>
              <a:defRPr/>
            </a:pPr>
            <a:r>
              <a:rPr lang="en-GB" altLang="en-US" sz="2200" dirty="0">
                <a:solidFill>
                  <a:srgbClr val="000000"/>
                </a:solidFill>
                <a:latin typeface="Garamond" panose="02020404030301010803" pitchFamily="18" charset="0"/>
                <a:sym typeface="Gill Sans"/>
              </a:rPr>
              <a:t>Also 0-4, who is </a:t>
            </a:r>
            <a:r>
              <a:rPr lang="en-GB" altLang="en-US" sz="2200" u="sng" dirty="0">
                <a:solidFill>
                  <a:srgbClr val="000000"/>
                </a:solidFill>
                <a:latin typeface="Garamond" panose="02020404030301010803" pitchFamily="18" charset="0"/>
                <a:sym typeface="Gill Sans"/>
              </a:rPr>
              <a:t>not</a:t>
            </a:r>
            <a:r>
              <a:rPr lang="en-GB" altLang="en-US" sz="2200" dirty="0">
                <a:solidFill>
                  <a:srgbClr val="000000"/>
                </a:solidFill>
                <a:latin typeface="Garamond" panose="02020404030301010803" pitchFamily="18" charset="0"/>
                <a:sym typeface="Gill Sans"/>
              </a:rPr>
              <a:t> malnourished. </a:t>
            </a:r>
          </a:p>
          <a:p>
            <a:pPr>
              <a:defRPr/>
            </a:pPr>
            <a:endParaRPr lang="en-GB" altLang="en-US" sz="2200" dirty="0">
              <a:solidFill>
                <a:srgbClr val="000000"/>
              </a:solidFill>
              <a:latin typeface="Garamond" panose="02020404030301010803" pitchFamily="18" charset="0"/>
              <a:sym typeface="Gill Sans"/>
            </a:endParaRPr>
          </a:p>
          <a:p>
            <a:pPr>
              <a:defRPr/>
            </a:pPr>
            <a:r>
              <a:rPr lang="en-GB" altLang="en-US" sz="2200" b="1" dirty="0">
                <a:solidFill>
                  <a:srgbClr val="000000"/>
                </a:solidFill>
                <a:latin typeface="Garamond" panose="02020404030301010803" pitchFamily="18" charset="0"/>
                <a:sym typeface="Gill Sans"/>
              </a:rPr>
              <a:t>Policy Strategies Differ!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sym typeface="Gill Sans"/>
            </a:endParaRPr>
          </a:p>
        </p:txBody>
      </p:sp>
      <p:pic>
        <p:nvPicPr>
          <p:cNvPr id="2" name="Picture 1">
            <a:extLst>
              <a:ext uri="{FF2B5EF4-FFF2-40B4-BE49-F238E27FC236}">
                <a16:creationId xmlns:a16="http://schemas.microsoft.com/office/drawing/2014/main" id="{A0E21E05-F4F6-43A3-A7F9-9DA4DD6A7124}"/>
              </a:ext>
            </a:extLst>
          </p:cNvPr>
          <p:cNvPicPr>
            <a:picLocks noChangeAspect="1"/>
          </p:cNvPicPr>
          <p:nvPr/>
        </p:nvPicPr>
        <p:blipFill>
          <a:blip r:embed="rId3"/>
          <a:stretch>
            <a:fillRect/>
          </a:stretch>
        </p:blipFill>
        <p:spPr>
          <a:xfrm>
            <a:off x="5943600" y="2784522"/>
            <a:ext cx="1096135" cy="2129274"/>
          </a:xfrm>
          <a:prstGeom prst="rect">
            <a:avLst/>
          </a:prstGeom>
        </p:spPr>
      </p:pic>
      <p:sp>
        <p:nvSpPr>
          <p:cNvPr id="3" name="Arrow: Up 2">
            <a:extLst>
              <a:ext uri="{FF2B5EF4-FFF2-40B4-BE49-F238E27FC236}">
                <a16:creationId xmlns:a16="http://schemas.microsoft.com/office/drawing/2014/main" id="{F1C9D561-F401-4736-8647-0E87C3B92265}"/>
              </a:ext>
            </a:extLst>
          </p:cNvPr>
          <p:cNvSpPr/>
          <p:nvPr/>
        </p:nvSpPr>
        <p:spPr bwMode="auto">
          <a:xfrm rot="20114310">
            <a:off x="2495891" y="3099279"/>
            <a:ext cx="609600" cy="3319219"/>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a:ln>
                <a:noFill/>
              </a:ln>
              <a:solidFill>
                <a:schemeClr val="tx1"/>
              </a:solidFill>
              <a:effectLst/>
              <a:latin typeface="Garamond" pitchFamily="18" charset="0"/>
            </a:endParaRPr>
          </a:p>
        </p:txBody>
      </p:sp>
      <p:sp>
        <p:nvSpPr>
          <p:cNvPr id="10" name="Arrow: Up 9">
            <a:extLst>
              <a:ext uri="{FF2B5EF4-FFF2-40B4-BE49-F238E27FC236}">
                <a16:creationId xmlns:a16="http://schemas.microsoft.com/office/drawing/2014/main" id="{8131FC8C-18F0-49E5-8635-DD02895BF846}"/>
              </a:ext>
            </a:extLst>
          </p:cNvPr>
          <p:cNvSpPr/>
          <p:nvPr/>
        </p:nvSpPr>
        <p:spPr bwMode="auto">
          <a:xfrm rot="1606576">
            <a:off x="4193855" y="3005689"/>
            <a:ext cx="263897" cy="3319219"/>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31129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p:cNvSpPr>
            <a:spLocks noGrp="1"/>
          </p:cNvSpPr>
          <p:nvPr>
            <p:ph type="title" idx="4294967295"/>
          </p:nvPr>
        </p:nvSpPr>
        <p:spPr>
          <a:xfrm>
            <a:off x="323850" y="258763"/>
            <a:ext cx="8229600" cy="417512"/>
          </a:xfrm>
        </p:spPr>
        <p:txBody>
          <a:bodyPr/>
          <a:lstStyle/>
          <a:p>
            <a:pPr eaLnBrk="1" hangingPunct="1"/>
            <a:r>
              <a:rPr lang="es-AR" altLang="en-US" sz="3600" b="1" dirty="0" err="1">
                <a:solidFill>
                  <a:srgbClr val="800000"/>
                </a:solidFill>
              </a:rPr>
              <a:t>Question</a:t>
            </a:r>
            <a:r>
              <a:rPr lang="es-AR" altLang="en-US" sz="3600" b="1" dirty="0">
                <a:solidFill>
                  <a:srgbClr val="800000"/>
                </a:solidFill>
              </a:rPr>
              <a:t> 4: 360°view of </a:t>
            </a:r>
            <a:r>
              <a:rPr lang="es-AR" altLang="en-US" sz="3600" b="1" dirty="0" err="1">
                <a:solidFill>
                  <a:srgbClr val="800000"/>
                </a:solidFill>
              </a:rPr>
              <a:t>deprivations</a:t>
            </a:r>
            <a:endParaRPr lang="es-AR" altLang="en-US" sz="3600" b="1" dirty="0"/>
          </a:p>
        </p:txBody>
      </p:sp>
      <p:sp>
        <p:nvSpPr>
          <p:cNvPr id="176131" name="Rectangle 1"/>
          <p:cNvSpPr>
            <a:spLocks noChangeArrowheads="1"/>
          </p:cNvSpPr>
          <p:nvPr/>
        </p:nvSpPr>
        <p:spPr bwMode="auto">
          <a:xfrm>
            <a:off x="1042988" y="908050"/>
            <a:ext cx="77057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Let’s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compare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the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deprivations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of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children</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AR" altLang="en-US" b="1" dirty="0">
              <a:solidFill>
                <a:srgbClr val="000000"/>
              </a:solidFill>
              <a:latin typeface="Garamond" panose="02020404030301010803" pitchFamily="18" charset="0"/>
              <a:sym typeface="Gill Sans"/>
            </a:endParaRP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r>
              <a:rPr lang="es-AR" altLang="en-US" b="1" dirty="0">
                <a:solidFill>
                  <a:srgbClr val="000000"/>
                </a:solidFill>
                <a:latin typeface="Garamond" panose="02020404030301010803" pitchFamily="18" charset="0"/>
                <a:sym typeface="Gill Sans"/>
              </a:rPr>
              <a:t>Who are MPI </a:t>
            </a:r>
            <a:r>
              <a:rPr lang="es-AR" altLang="en-US" b="1" dirty="0" err="1">
                <a:solidFill>
                  <a:srgbClr val="000000"/>
                </a:solidFill>
                <a:latin typeface="Garamond" panose="02020404030301010803" pitchFamily="18" charset="0"/>
                <a:sym typeface="Gill Sans"/>
              </a:rPr>
              <a:t>poor</a:t>
            </a:r>
            <a:r>
              <a:rPr lang="es-AR" altLang="en-US" b="1" dirty="0">
                <a:solidFill>
                  <a:srgbClr val="000000"/>
                </a:solidFill>
                <a:latin typeface="Garamond" panose="02020404030301010803" pitchFamily="18" charset="0"/>
                <a:sym typeface="Gill Sans"/>
              </a:rPr>
              <a:t> and </a:t>
            </a:r>
            <a:r>
              <a:rPr lang="es-AR" altLang="en-US" b="1" dirty="0" err="1">
                <a:solidFill>
                  <a:srgbClr val="000000"/>
                </a:solidFill>
                <a:latin typeface="Garamond" panose="02020404030301010803" pitchFamily="18" charset="0"/>
                <a:sym typeface="Gill Sans"/>
              </a:rPr>
              <a:t>Out</a:t>
            </a:r>
            <a:r>
              <a:rPr lang="es-AR" altLang="en-US" b="1" dirty="0">
                <a:solidFill>
                  <a:srgbClr val="000000"/>
                </a:solidFill>
                <a:latin typeface="Garamond" panose="02020404030301010803" pitchFamily="18" charset="0"/>
                <a:sym typeface="Gill Sans"/>
              </a:rPr>
              <a:t> of School</a:t>
            </a:r>
          </a:p>
          <a:p>
            <a:pPr marL="457200" marR="0" lvl="0" indent="-457200" algn="just" defTabSz="914400" rtl="0" eaLnBrk="1" fontAlgn="auto" latinLnBrk="0" hangingPunct="1">
              <a:lnSpc>
                <a:spcPct val="100000"/>
              </a:lnSpc>
              <a:spcBef>
                <a:spcPts val="0"/>
              </a:spcBef>
              <a:spcAft>
                <a:spcPts val="0"/>
              </a:spcAft>
              <a:buClrTx/>
              <a:buSzTx/>
              <a:buFontTx/>
              <a:buAutoNum type="alphaLcParenR"/>
              <a:tabLst/>
              <a:defRPr/>
            </a:pP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Who are MPI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poor</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but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attending</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School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themselves</a:t>
            </a:r>
            <a:endPar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a:p>
            <a:pPr marR="0" lvl="0" algn="just" defTabSz="914400" rtl="0" eaLnBrk="1" fontAlgn="auto" latinLnBrk="0" hangingPunct="1">
              <a:lnSpc>
                <a:spcPct val="100000"/>
              </a:lnSpc>
              <a:spcBef>
                <a:spcPts val="0"/>
              </a:spcBef>
              <a:spcAft>
                <a:spcPts val="0"/>
              </a:spcAft>
              <a:buClrTx/>
              <a:buSzTx/>
              <a:tabLst/>
              <a:defRPr/>
            </a:pPr>
            <a:endParaRPr lang="es-AR" altLang="en-US" b="1" noProof="0" dirty="0">
              <a:solidFill>
                <a:srgbClr val="000000"/>
              </a:solidFill>
              <a:latin typeface="Garamond" panose="02020404030301010803" pitchFamily="18" charset="0"/>
              <a:sym typeface="Gill Sans"/>
            </a:endParaRPr>
          </a:p>
          <a:p>
            <a:pPr marR="0" lvl="0" algn="just" defTabSz="914400" rtl="0" eaLnBrk="1" fontAlgn="auto" latinLnBrk="0" hangingPunct="1">
              <a:lnSpc>
                <a:spcPct val="100000"/>
              </a:lnSpc>
              <a:spcBef>
                <a:spcPts val="0"/>
              </a:spcBef>
              <a:spcAft>
                <a:spcPts val="0"/>
              </a:spcAft>
              <a:buClrTx/>
              <a:buSzTx/>
              <a:tabLst/>
              <a:defRPr/>
            </a:pPr>
            <a:endParaRPr kumimoji="0" lang="es-AR" altLang="en-US" sz="2400" b="1" i="0" u="none" strike="noStrike" kern="1200" cap="none" spc="0" normalizeH="0" baseline="0" dirty="0">
              <a:ln>
                <a:noFill/>
              </a:ln>
              <a:solidFill>
                <a:srgbClr val="000000"/>
              </a:solidFill>
              <a:effectLst/>
              <a:uLnTx/>
              <a:uFillTx/>
              <a:latin typeface="Garamond" panose="02020404030301010803" pitchFamily="18" charset="0"/>
              <a:ea typeface="+mn-ea"/>
              <a:cs typeface="+mn-cs"/>
              <a:sym typeface="Gill Sans"/>
            </a:endParaRPr>
          </a:p>
          <a:p>
            <a:pPr marR="0" lvl="0" algn="just" defTabSz="914400" rtl="0" eaLnBrk="1" fontAlgn="auto" latinLnBrk="0" hangingPunct="1">
              <a:lnSpc>
                <a:spcPct val="100000"/>
              </a:lnSpc>
              <a:spcBef>
                <a:spcPts val="0"/>
              </a:spcBef>
              <a:spcAft>
                <a:spcPts val="0"/>
              </a:spcAft>
              <a:buClrTx/>
              <a:buSzTx/>
              <a:tabLst/>
              <a:defRPr/>
            </a:pPr>
            <a:r>
              <a:rPr lang="es-AR" altLang="en-US" b="1" noProof="0" dirty="0" err="1">
                <a:solidFill>
                  <a:srgbClr val="000000"/>
                </a:solidFill>
                <a:latin typeface="Garamond" panose="02020404030301010803" pitchFamily="18" charset="0"/>
                <a:sym typeface="Gill Sans"/>
              </a:rPr>
              <a:t>What</a:t>
            </a:r>
            <a:r>
              <a:rPr lang="es-AR" altLang="en-US" b="1" noProof="0" dirty="0">
                <a:solidFill>
                  <a:srgbClr val="000000"/>
                </a:solidFill>
                <a:latin typeface="Garamond" panose="02020404030301010803" pitchFamily="18" charset="0"/>
                <a:sym typeface="Gill Sans"/>
              </a:rPr>
              <a:t> </a:t>
            </a:r>
            <a:r>
              <a:rPr lang="es-AR" altLang="en-US" b="1" noProof="0" dirty="0" err="1">
                <a:solidFill>
                  <a:srgbClr val="000000"/>
                </a:solidFill>
                <a:latin typeface="Garamond" panose="02020404030301010803" pitchFamily="18" charset="0"/>
                <a:sym typeface="Gill Sans"/>
              </a:rPr>
              <a:t>different</a:t>
            </a:r>
            <a:r>
              <a:rPr lang="es-AR" altLang="en-US" b="1" noProof="0" dirty="0">
                <a:solidFill>
                  <a:srgbClr val="000000"/>
                </a:solidFill>
                <a:latin typeface="Garamond" panose="02020404030301010803" pitchFamily="18" charset="0"/>
                <a:sym typeface="Gill Sans"/>
              </a:rPr>
              <a:t> </a:t>
            </a:r>
            <a:r>
              <a:rPr lang="es-AR" altLang="en-US" b="1" noProof="0" dirty="0" err="1">
                <a:solidFill>
                  <a:srgbClr val="000000"/>
                </a:solidFill>
                <a:latin typeface="Garamond" panose="02020404030301010803" pitchFamily="18" charset="0"/>
                <a:sym typeface="Gill Sans"/>
              </a:rPr>
              <a:t>policy</a:t>
            </a:r>
            <a:r>
              <a:rPr lang="es-AR" altLang="en-US" b="1" noProof="0" dirty="0">
                <a:solidFill>
                  <a:srgbClr val="000000"/>
                </a:solidFill>
                <a:latin typeface="Garamond" panose="02020404030301010803" pitchFamily="18" charset="0"/>
                <a:sym typeface="Gill Sans"/>
              </a:rPr>
              <a:t> </a:t>
            </a:r>
            <a:r>
              <a:rPr lang="es-AR" altLang="en-US" b="1" noProof="0" dirty="0" err="1">
                <a:solidFill>
                  <a:srgbClr val="000000"/>
                </a:solidFill>
                <a:latin typeface="Garamond" panose="02020404030301010803" pitchFamily="18" charset="0"/>
                <a:sym typeface="Gill Sans"/>
              </a:rPr>
              <a:t>actions</a:t>
            </a:r>
            <a:r>
              <a:rPr lang="es-AR" altLang="en-US" b="1" noProof="0" dirty="0">
                <a:solidFill>
                  <a:srgbClr val="000000"/>
                </a:solidFill>
                <a:latin typeface="Garamond" panose="02020404030301010803" pitchFamily="18" charset="0"/>
                <a:sym typeface="Gill Sans"/>
              </a:rPr>
              <a:t> are </a:t>
            </a:r>
          </a:p>
          <a:p>
            <a:pPr marR="0" lvl="0" algn="just" defTabSz="914400" rtl="0" eaLnBrk="1" fontAlgn="auto" latinLnBrk="0" hangingPunct="1">
              <a:lnSpc>
                <a:spcPct val="100000"/>
              </a:lnSpc>
              <a:spcBef>
                <a:spcPts val="0"/>
              </a:spcBef>
              <a:spcAft>
                <a:spcPts val="0"/>
              </a:spcAft>
              <a:buClrTx/>
              <a:buSzTx/>
              <a:tabLst/>
              <a:defRPr/>
            </a:pPr>
            <a:r>
              <a:rPr lang="es-AR" altLang="en-US" b="1" dirty="0" err="1">
                <a:solidFill>
                  <a:srgbClr val="000000"/>
                </a:solidFill>
                <a:latin typeface="Garamond" panose="02020404030301010803" pitchFamily="18" charset="0"/>
                <a:sym typeface="Gill Sans"/>
              </a:rPr>
              <a:t>advisable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when</a:t>
            </a:r>
            <a:r>
              <a:rPr kumimoji="0" lang="es-AR" altLang="en-US" sz="2400" b="1" i="0" u="none" strike="noStrike" kern="1200" cap="none" spc="0" normalizeH="0" baseline="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dirty="0" err="1">
                <a:ln>
                  <a:noFill/>
                </a:ln>
                <a:solidFill>
                  <a:srgbClr val="000000"/>
                </a:solidFill>
                <a:effectLst/>
                <a:uLnTx/>
                <a:uFillTx/>
                <a:latin typeface="Garamond" panose="02020404030301010803" pitchFamily="18" charset="0"/>
                <a:ea typeface="+mn-ea"/>
                <a:cs typeface="+mn-cs"/>
                <a:sym typeface="Gill Sans"/>
              </a:rPr>
              <a:t>we</a:t>
            </a:r>
            <a:r>
              <a:rPr kumimoji="0" lang="es-AR" altLang="en-US" sz="2400" b="1" i="0" u="none" strike="noStrike" kern="1200" cap="none" spc="0" normalizeH="0" baseline="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dirty="0" err="1">
                <a:ln>
                  <a:noFill/>
                </a:ln>
                <a:solidFill>
                  <a:srgbClr val="000000"/>
                </a:solidFill>
                <a:effectLst/>
                <a:uLnTx/>
                <a:uFillTx/>
                <a:latin typeface="Garamond" panose="02020404030301010803" pitchFamily="18" charset="0"/>
                <a:ea typeface="+mn-ea"/>
                <a:cs typeface="+mn-cs"/>
                <a:sym typeface="Gill Sans"/>
              </a:rPr>
              <a:t>see</a:t>
            </a:r>
            <a:r>
              <a:rPr kumimoji="0" lang="es-AR" altLang="en-US" sz="2400" b="1" i="0" u="none" strike="noStrike" kern="1200" cap="none" spc="0" normalizeH="0" baseline="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dirty="0" err="1">
                <a:ln>
                  <a:noFill/>
                </a:ln>
                <a:solidFill>
                  <a:srgbClr val="000000"/>
                </a:solidFill>
                <a:effectLst/>
                <a:uLnTx/>
                <a:uFillTx/>
                <a:latin typeface="Garamond" panose="02020404030301010803" pitchFamily="18" charset="0"/>
                <a:ea typeface="+mn-ea"/>
                <a:cs typeface="+mn-cs"/>
                <a:sym typeface="Gill Sans"/>
              </a:rPr>
              <a:t>children’s</a:t>
            </a:r>
            <a:r>
              <a:rPr kumimoji="0" lang="es-AR" altLang="en-US" sz="2400" b="1" i="0" u="none" strike="noStrike" kern="1200" cap="none" spc="0" normalizeH="0" baseline="0" dirty="0">
                <a:ln>
                  <a:noFill/>
                </a:ln>
                <a:solidFill>
                  <a:srgbClr val="000000"/>
                </a:solidFill>
                <a:effectLst/>
                <a:uLnTx/>
                <a:uFillTx/>
                <a:latin typeface="Garamond" panose="02020404030301010803" pitchFamily="18" charset="0"/>
                <a:ea typeface="+mn-ea"/>
                <a:cs typeface="+mn-cs"/>
                <a:sym typeface="Gill Sans"/>
              </a:rPr>
              <a:t> </a:t>
            </a:r>
          </a:p>
          <a:p>
            <a:pPr marR="0" lvl="0" algn="just" defTabSz="914400" rtl="0" eaLnBrk="1" fontAlgn="auto" latinLnBrk="0" hangingPunct="1">
              <a:lnSpc>
                <a:spcPct val="100000"/>
              </a:lnSpc>
              <a:spcBef>
                <a:spcPts val="0"/>
              </a:spcBef>
              <a:spcAft>
                <a:spcPts val="0"/>
              </a:spcAft>
              <a:buClrTx/>
              <a:buSzTx/>
              <a:tabLst/>
              <a:defRPr/>
            </a:pPr>
            <a:r>
              <a:rPr lang="es-AR" altLang="en-US" b="1" dirty="0">
                <a:solidFill>
                  <a:srgbClr val="000000"/>
                </a:solidFill>
                <a:latin typeface="Garamond" panose="02020404030301010803" pitchFamily="18" charset="0"/>
                <a:sym typeface="Gill Sans"/>
              </a:rPr>
              <a:t>l</a:t>
            </a:r>
            <a:r>
              <a:rPr lang="es-AR" altLang="en-US" b="1" noProof="0" dirty="0" err="1">
                <a:solidFill>
                  <a:srgbClr val="000000"/>
                </a:solidFill>
                <a:latin typeface="Garamond" panose="02020404030301010803" pitchFamily="18" charset="0"/>
                <a:sym typeface="Gill Sans"/>
              </a:rPr>
              <a:t>ives</a:t>
            </a:r>
            <a:r>
              <a:rPr lang="es-AR" altLang="en-US" b="1" noProof="0" dirty="0">
                <a:solidFill>
                  <a:srgbClr val="000000"/>
                </a:solidFill>
                <a:latin typeface="Garamond" panose="02020404030301010803" pitchFamily="18" charset="0"/>
                <a:sym typeface="Gill Sans"/>
              </a:rPr>
              <a:t> / </a:t>
            </a:r>
            <a:r>
              <a:rPr lang="es-AR" altLang="en-US" b="1" noProof="0" dirty="0" err="1">
                <a:solidFill>
                  <a:srgbClr val="000000"/>
                </a:solidFill>
                <a:latin typeface="Garamond" panose="02020404030301010803" pitchFamily="18" charset="0"/>
                <a:sym typeface="Gill Sans"/>
              </a:rPr>
              <a:t>deprivations</a:t>
            </a:r>
            <a:r>
              <a:rPr lang="es-AR" altLang="en-US" b="1" noProof="0" dirty="0">
                <a:solidFill>
                  <a:srgbClr val="000000"/>
                </a:solidFill>
                <a:latin typeface="Garamond" panose="02020404030301010803" pitchFamily="18" charset="0"/>
                <a:sym typeface="Gill Sans"/>
              </a:rPr>
              <a:t> </a:t>
            </a:r>
            <a:r>
              <a:rPr lang="es-AR" altLang="en-US" b="1" noProof="0" dirty="0" err="1">
                <a:solidFill>
                  <a:srgbClr val="000000"/>
                </a:solidFill>
                <a:latin typeface="Garamond" panose="02020404030301010803" pitchFamily="18" charset="0"/>
                <a:sym typeface="Gill Sans"/>
              </a:rPr>
              <a:t>holistically</a:t>
            </a:r>
            <a:r>
              <a:rPr lang="es-AR" altLang="en-US" b="1" noProof="0" dirty="0">
                <a:solidFill>
                  <a:srgbClr val="000000"/>
                </a:solidFill>
                <a:latin typeface="Garamond" panose="02020404030301010803" pitchFamily="18" charset="0"/>
                <a:sym typeface="Gill Sans"/>
              </a:rPr>
              <a:t>?</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AR" altLang="en-US" b="1" dirty="0">
              <a:solidFill>
                <a:srgbClr val="000000"/>
              </a:solidFill>
              <a:latin typeface="Garamond" panose="02020404030301010803" pitchFamily="18" charset="0"/>
              <a:sym typeface="Gill Sans"/>
            </a:endParaRPr>
          </a:p>
        </p:txBody>
      </p:sp>
      <p:pic>
        <p:nvPicPr>
          <p:cNvPr id="3" name="Picture 2">
            <a:extLst>
              <a:ext uri="{FF2B5EF4-FFF2-40B4-BE49-F238E27FC236}">
                <a16:creationId xmlns:a16="http://schemas.microsoft.com/office/drawing/2014/main" id="{EE83174F-6800-4E93-8C68-AB9488665E3E}"/>
              </a:ext>
            </a:extLst>
          </p:cNvPr>
          <p:cNvPicPr>
            <a:picLocks noChangeAspect="1"/>
          </p:cNvPicPr>
          <p:nvPr/>
        </p:nvPicPr>
        <p:blipFill>
          <a:blip r:embed="rId3"/>
          <a:stretch>
            <a:fillRect/>
          </a:stretch>
        </p:blipFill>
        <p:spPr>
          <a:xfrm>
            <a:off x="6400800" y="2693087"/>
            <a:ext cx="1276350" cy="4216960"/>
          </a:xfrm>
          <a:prstGeom prst="rect">
            <a:avLst/>
          </a:prstGeom>
        </p:spPr>
      </p:pic>
    </p:spTree>
    <p:extLst>
      <p:ext uri="{BB962C8B-B14F-4D97-AF65-F5344CB8AC3E}">
        <p14:creationId xmlns:p14="http://schemas.microsoft.com/office/powerpoint/2010/main" val="354802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p:cNvSpPr>
            <a:spLocks noGrp="1"/>
          </p:cNvSpPr>
          <p:nvPr>
            <p:ph type="title" idx="4294967295"/>
          </p:nvPr>
        </p:nvSpPr>
        <p:spPr>
          <a:xfrm>
            <a:off x="323850" y="258763"/>
            <a:ext cx="8229600" cy="417512"/>
          </a:xfrm>
        </p:spPr>
        <p:txBody>
          <a:bodyPr/>
          <a:lstStyle/>
          <a:p>
            <a:pPr eaLnBrk="1" hangingPunct="1"/>
            <a:r>
              <a:rPr lang="es-AR" altLang="en-US" sz="3600" b="1" dirty="0" err="1">
                <a:solidFill>
                  <a:srgbClr val="800000"/>
                </a:solidFill>
              </a:rPr>
              <a:t>Question</a:t>
            </a:r>
            <a:r>
              <a:rPr lang="es-AR" altLang="en-US" sz="3600" b="1" dirty="0">
                <a:solidFill>
                  <a:srgbClr val="800000"/>
                </a:solidFill>
              </a:rPr>
              <a:t> 5: </a:t>
            </a:r>
            <a:r>
              <a:rPr lang="es-AR" altLang="en-US" sz="3600" b="1" dirty="0" err="1">
                <a:solidFill>
                  <a:srgbClr val="800000"/>
                </a:solidFill>
              </a:rPr>
              <a:t>All</a:t>
            </a:r>
            <a:r>
              <a:rPr lang="es-AR" altLang="en-US" sz="3600" b="1" dirty="0">
                <a:solidFill>
                  <a:srgbClr val="800000"/>
                </a:solidFill>
              </a:rPr>
              <a:t> </a:t>
            </a:r>
            <a:r>
              <a:rPr lang="es-AR" altLang="en-US" sz="3600" b="1" dirty="0" err="1">
                <a:solidFill>
                  <a:srgbClr val="800000"/>
                </a:solidFill>
              </a:rPr>
              <a:t>Children</a:t>
            </a:r>
            <a:r>
              <a:rPr lang="es-AR" altLang="en-US" sz="3600" b="1" dirty="0">
                <a:solidFill>
                  <a:srgbClr val="800000"/>
                </a:solidFill>
              </a:rPr>
              <a:t> in a </a:t>
            </a:r>
            <a:r>
              <a:rPr lang="es-AR" altLang="en-US" sz="3600" b="1" dirty="0" err="1">
                <a:solidFill>
                  <a:srgbClr val="800000"/>
                </a:solidFill>
              </a:rPr>
              <a:t>household</a:t>
            </a:r>
            <a:endParaRPr lang="es-AR" altLang="en-US" sz="3600" b="1" dirty="0"/>
          </a:p>
        </p:txBody>
      </p:sp>
      <p:sp>
        <p:nvSpPr>
          <p:cNvPr id="176131" name="Rectangle 1"/>
          <p:cNvSpPr>
            <a:spLocks noChangeArrowheads="1"/>
          </p:cNvSpPr>
          <p:nvPr/>
        </p:nvSpPr>
        <p:spPr bwMode="auto">
          <a:xfrm>
            <a:off x="1042988" y="908050"/>
            <a:ext cx="77057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Let’s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compare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the</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deprivations</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of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all</a:t>
            </a:r>
            <a:r>
              <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rPr>
              <a:t> </a:t>
            </a:r>
            <a:r>
              <a:rPr kumimoji="0" lang="es-AR" altLang="en-US" sz="2400" b="1"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sym typeface="Gill Sans"/>
              </a:rPr>
              <a:t>children</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across</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ages</a:t>
            </a:r>
            <a:r>
              <a:rPr lang="es-AR" altLang="en-US" b="1" dirty="0">
                <a:solidFill>
                  <a:srgbClr val="000000"/>
                </a:solidFill>
                <a:latin typeface="Garamond" panose="02020404030301010803" pitchFamily="18" charset="0"/>
                <a:sym typeface="Gill Sans"/>
              </a:rPr>
              <a:t> and </a:t>
            </a:r>
            <a:r>
              <a:rPr lang="es-AR" altLang="en-US" b="1" dirty="0" err="1">
                <a:solidFill>
                  <a:srgbClr val="000000"/>
                </a:solidFill>
                <a:latin typeface="Garamond" panose="02020404030301010803" pitchFamily="18" charset="0"/>
                <a:sym typeface="Gill Sans"/>
              </a:rPr>
              <a:t>indicators</a:t>
            </a:r>
            <a:r>
              <a:rPr lang="es-AR" altLang="en-US" b="1" dirty="0">
                <a:solidFill>
                  <a:srgbClr val="000000"/>
                </a:solidFill>
                <a:latin typeface="Garamond" panose="02020404030301010803" pitchFamily="18" charset="0"/>
                <a:sym typeface="Gill Sans"/>
              </a:rPr>
              <a:t> in </a:t>
            </a:r>
            <a:r>
              <a:rPr lang="es-AR" altLang="en-US" b="1" dirty="0" err="1">
                <a:solidFill>
                  <a:srgbClr val="000000"/>
                </a:solidFill>
                <a:latin typeface="Garamond" panose="02020404030301010803" pitchFamily="18" charset="0"/>
                <a:sym typeface="Gill Sans"/>
              </a:rPr>
              <a:t>the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household</a:t>
            </a:r>
            <a:endParaRPr kumimoji="0" lang="es-AR" altLang="en-US"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sym typeface="Gill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AR" altLang="en-US" b="1" dirty="0">
              <a:solidFill>
                <a:srgbClr val="000000"/>
              </a:solidFill>
              <a:latin typeface="Garamond" panose="02020404030301010803" pitchFamily="18" charset="0"/>
              <a:sym typeface="Gill Sans"/>
            </a:endParaRPr>
          </a:p>
          <a:p>
            <a:pPr marR="0" lvl="0" algn="just" defTabSz="914400" rtl="0" eaLnBrk="1" fontAlgn="auto" latinLnBrk="0" hangingPunct="1">
              <a:lnSpc>
                <a:spcPct val="100000"/>
              </a:lnSpc>
              <a:spcBef>
                <a:spcPts val="0"/>
              </a:spcBef>
              <a:spcAft>
                <a:spcPts val="0"/>
              </a:spcAft>
              <a:buClrTx/>
              <a:buSzTx/>
              <a:tabLst/>
              <a:defRPr/>
            </a:pPr>
            <a:r>
              <a:rPr lang="es-AR" altLang="en-US" b="1" dirty="0">
                <a:solidFill>
                  <a:srgbClr val="000000"/>
                </a:solidFill>
                <a:latin typeface="Garamond" panose="02020404030301010803" pitchFamily="18" charset="0"/>
                <a:sym typeface="Gill Sans"/>
              </a:rPr>
              <a:t>Who are MPI </a:t>
            </a:r>
            <a:r>
              <a:rPr lang="es-AR" altLang="en-US" b="1" dirty="0" err="1">
                <a:solidFill>
                  <a:srgbClr val="000000"/>
                </a:solidFill>
                <a:latin typeface="Garamond" panose="02020404030301010803" pitchFamily="18" charset="0"/>
                <a:sym typeface="Gill Sans"/>
              </a:rPr>
              <a:t>poor</a:t>
            </a:r>
            <a:r>
              <a:rPr lang="es-AR" altLang="en-US" b="1" dirty="0">
                <a:solidFill>
                  <a:srgbClr val="000000"/>
                </a:solidFill>
                <a:latin typeface="Garamond" panose="02020404030301010803" pitchFamily="18" charset="0"/>
                <a:sym typeface="Gill Sans"/>
              </a:rPr>
              <a:t> and </a:t>
            </a:r>
            <a:r>
              <a:rPr lang="es-AR" altLang="en-US" b="1" dirty="0" err="1">
                <a:solidFill>
                  <a:srgbClr val="000000"/>
                </a:solidFill>
                <a:latin typeface="Garamond" panose="02020404030301010803" pitchFamily="18" charset="0"/>
                <a:sym typeface="Gill Sans"/>
              </a:rPr>
              <a:t>deprived</a:t>
            </a:r>
            <a:r>
              <a:rPr lang="es-AR" altLang="en-US" b="1" dirty="0">
                <a:solidFill>
                  <a:srgbClr val="000000"/>
                </a:solidFill>
                <a:latin typeface="Garamond" panose="02020404030301010803" pitchFamily="18" charset="0"/>
                <a:sym typeface="Gill Sans"/>
              </a:rPr>
              <a:t> in </a:t>
            </a:r>
            <a:r>
              <a:rPr lang="es-AR" altLang="en-US" b="1" dirty="0" err="1">
                <a:solidFill>
                  <a:srgbClr val="000000"/>
                </a:solidFill>
                <a:latin typeface="Garamond" panose="02020404030301010803" pitchFamily="18" charset="0"/>
                <a:sym typeface="Gill Sans"/>
              </a:rPr>
              <a:t>the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relevant</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indicator</a:t>
            </a:r>
            <a:r>
              <a:rPr lang="es-AR" altLang="en-US" b="1" dirty="0">
                <a:solidFill>
                  <a:srgbClr val="000000"/>
                </a:solidFill>
                <a:latin typeface="Garamond" panose="02020404030301010803" pitchFamily="18" charset="0"/>
                <a:sym typeface="Gill Sans"/>
              </a:rPr>
              <a:t>?</a:t>
            </a:r>
          </a:p>
          <a:p>
            <a:pPr marR="0" lvl="0" algn="just" defTabSz="914400" rtl="0" eaLnBrk="1" fontAlgn="auto" latinLnBrk="0" hangingPunct="1">
              <a:lnSpc>
                <a:spcPct val="100000"/>
              </a:lnSpc>
              <a:spcBef>
                <a:spcPts val="0"/>
              </a:spcBef>
              <a:spcAft>
                <a:spcPts val="0"/>
              </a:spcAft>
              <a:buClrTx/>
              <a:buSzTx/>
              <a:tabLst/>
              <a:defRPr/>
            </a:pPr>
            <a:endParaRPr lang="es-AR" altLang="en-US" b="1" dirty="0">
              <a:solidFill>
                <a:srgbClr val="000000"/>
              </a:solidFill>
              <a:latin typeface="Garamond" panose="02020404030301010803" pitchFamily="18" charset="0"/>
              <a:sym typeface="Gill Sans"/>
            </a:endParaRPr>
          </a:p>
          <a:p>
            <a:pPr marR="0" lvl="0" algn="just" defTabSz="914400" rtl="0" eaLnBrk="1" fontAlgn="auto" latinLnBrk="0" hangingPunct="1">
              <a:lnSpc>
                <a:spcPct val="100000"/>
              </a:lnSpc>
              <a:spcBef>
                <a:spcPts val="0"/>
              </a:spcBef>
              <a:spcAft>
                <a:spcPts val="0"/>
              </a:spcAft>
              <a:buClrTx/>
              <a:buSzTx/>
              <a:tabLst/>
              <a:defRPr/>
            </a:pPr>
            <a:endParaRPr lang="es-AR" altLang="en-US" b="1" dirty="0">
              <a:solidFill>
                <a:srgbClr val="000000"/>
              </a:solidFill>
              <a:latin typeface="Garamond" panose="02020404030301010803" pitchFamily="18" charset="0"/>
              <a:sym typeface="Gill Sans"/>
            </a:endParaRPr>
          </a:p>
          <a:p>
            <a:pPr marR="0" lvl="0" algn="just" defTabSz="914400" rtl="0" eaLnBrk="1" fontAlgn="auto" latinLnBrk="0" hangingPunct="1">
              <a:lnSpc>
                <a:spcPct val="100000"/>
              </a:lnSpc>
              <a:spcBef>
                <a:spcPts val="0"/>
              </a:spcBef>
              <a:spcAft>
                <a:spcPts val="0"/>
              </a:spcAft>
              <a:buClrTx/>
              <a:buSzTx/>
              <a:tabLst/>
              <a:defRPr/>
            </a:pPr>
            <a:r>
              <a:rPr lang="es-AR" altLang="en-US" dirty="0" err="1">
                <a:solidFill>
                  <a:srgbClr val="000000"/>
                </a:solidFill>
                <a:latin typeface="Garamond" panose="02020404030301010803" pitchFamily="18" charset="0"/>
                <a:sym typeface="Gill Sans"/>
              </a:rPr>
              <a:t>For</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example</a:t>
            </a:r>
            <a:r>
              <a:rPr lang="es-AR" altLang="en-US" dirty="0">
                <a:solidFill>
                  <a:srgbClr val="000000"/>
                </a:solidFill>
                <a:latin typeface="Garamond" panose="02020404030301010803" pitchFamily="18" charset="0"/>
                <a:sym typeface="Gill Sans"/>
              </a:rPr>
              <a:t> at </a:t>
            </a:r>
            <a:r>
              <a:rPr lang="es-AR" altLang="en-US" dirty="0" err="1">
                <a:solidFill>
                  <a:srgbClr val="000000"/>
                </a:solidFill>
                <a:latin typeface="Garamond" panose="02020404030301010803" pitchFamily="18" charset="0"/>
                <a:sym typeface="Gill Sans"/>
              </a:rPr>
              <a:t>the</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arrow</a:t>
            </a:r>
            <a:r>
              <a:rPr lang="es-AR" altLang="en-US" dirty="0">
                <a:solidFill>
                  <a:srgbClr val="000000"/>
                </a:solidFill>
                <a:latin typeface="Garamond" panose="02020404030301010803" pitchFamily="18" charset="0"/>
                <a:sym typeface="Gill Sans"/>
              </a:rPr>
              <a:t> are </a:t>
            </a:r>
            <a:r>
              <a:rPr lang="es-AR" altLang="en-US" dirty="0" err="1">
                <a:solidFill>
                  <a:srgbClr val="000000"/>
                </a:solidFill>
                <a:latin typeface="Garamond" panose="02020404030301010803" pitchFamily="18" charset="0"/>
                <a:sym typeface="Gill Sans"/>
              </a:rPr>
              <a:t>the</a:t>
            </a:r>
            <a:r>
              <a:rPr lang="es-AR" altLang="en-US" dirty="0">
                <a:solidFill>
                  <a:srgbClr val="000000"/>
                </a:solidFill>
                <a:latin typeface="Garamond" panose="02020404030301010803" pitchFamily="18" charset="0"/>
                <a:sym typeface="Gill Sans"/>
              </a:rPr>
              <a:t> </a:t>
            </a:r>
          </a:p>
          <a:p>
            <a:pPr marR="0" lvl="0" algn="just" defTabSz="914400" rtl="0" eaLnBrk="1" fontAlgn="auto" latinLnBrk="0" hangingPunct="1">
              <a:lnSpc>
                <a:spcPct val="100000"/>
              </a:lnSpc>
              <a:spcBef>
                <a:spcPts val="0"/>
              </a:spcBef>
              <a:spcAft>
                <a:spcPts val="0"/>
              </a:spcAft>
              <a:buClrTx/>
              <a:buSzTx/>
              <a:tabLst/>
              <a:defRPr/>
            </a:pPr>
            <a:r>
              <a:rPr lang="es-AR" altLang="en-US" dirty="0" err="1">
                <a:solidFill>
                  <a:srgbClr val="000000"/>
                </a:solidFill>
                <a:latin typeface="Garamond" panose="02020404030301010803" pitchFamily="18" charset="0"/>
                <a:sym typeface="Gill Sans"/>
              </a:rPr>
              <a:t>number</a:t>
            </a:r>
            <a:r>
              <a:rPr lang="es-AR" altLang="en-US" dirty="0">
                <a:solidFill>
                  <a:srgbClr val="000000"/>
                </a:solidFill>
                <a:latin typeface="Garamond" panose="02020404030301010803" pitchFamily="18" charset="0"/>
                <a:sym typeface="Gill Sans"/>
              </a:rPr>
              <a:t> of </a:t>
            </a:r>
            <a:r>
              <a:rPr lang="es-AR" altLang="en-US" dirty="0" err="1">
                <a:solidFill>
                  <a:srgbClr val="000000"/>
                </a:solidFill>
                <a:latin typeface="Garamond" panose="02020404030301010803" pitchFamily="18" charset="0"/>
                <a:sym typeface="Gill Sans"/>
              </a:rPr>
              <a:t>people</a:t>
            </a:r>
            <a:r>
              <a:rPr lang="es-AR" altLang="en-US" dirty="0">
                <a:solidFill>
                  <a:srgbClr val="000000"/>
                </a:solidFill>
                <a:latin typeface="Garamond" panose="02020404030301010803" pitchFamily="18" charset="0"/>
                <a:sym typeface="Gill Sans"/>
              </a:rPr>
              <a:t> living in </a:t>
            </a:r>
            <a:r>
              <a:rPr lang="es-AR" altLang="en-US" dirty="0" err="1">
                <a:solidFill>
                  <a:srgbClr val="000000"/>
                </a:solidFill>
                <a:latin typeface="Garamond" panose="02020404030301010803" pitchFamily="18" charset="0"/>
                <a:sym typeface="Gill Sans"/>
              </a:rPr>
              <a:t>households</a:t>
            </a:r>
            <a:endParaRPr lang="es-AR" altLang="en-US" dirty="0">
              <a:solidFill>
                <a:srgbClr val="000000"/>
              </a:solidFill>
              <a:latin typeface="Garamond" panose="02020404030301010803" pitchFamily="18" charset="0"/>
              <a:sym typeface="Gill Sans"/>
            </a:endParaRPr>
          </a:p>
          <a:p>
            <a:pPr marR="0" lvl="0" algn="just" defTabSz="914400" rtl="0" eaLnBrk="1" fontAlgn="auto" latinLnBrk="0" hangingPunct="1">
              <a:lnSpc>
                <a:spcPct val="100000"/>
              </a:lnSpc>
              <a:spcBef>
                <a:spcPts val="0"/>
              </a:spcBef>
              <a:spcAft>
                <a:spcPts val="0"/>
              </a:spcAft>
              <a:buClrTx/>
              <a:buSzTx/>
              <a:tabLst/>
              <a:defRPr/>
            </a:pPr>
            <a:r>
              <a:rPr lang="es-AR" altLang="en-US" dirty="0" err="1">
                <a:solidFill>
                  <a:srgbClr val="000000"/>
                </a:solidFill>
                <a:latin typeface="Garamond" panose="02020404030301010803" pitchFamily="18" charset="0"/>
                <a:sym typeface="Gill Sans"/>
              </a:rPr>
              <a:t>where</a:t>
            </a:r>
            <a:r>
              <a:rPr lang="es-AR" altLang="en-US" dirty="0">
                <a:solidFill>
                  <a:srgbClr val="000000"/>
                </a:solidFill>
                <a:latin typeface="Garamond" panose="02020404030301010803" pitchFamily="18" charset="0"/>
                <a:sym typeface="Gill Sans"/>
              </a:rPr>
              <a:t> at </a:t>
            </a:r>
            <a:r>
              <a:rPr lang="es-AR" altLang="en-US" dirty="0" err="1">
                <a:solidFill>
                  <a:srgbClr val="000000"/>
                </a:solidFill>
                <a:latin typeface="Garamond" panose="02020404030301010803" pitchFamily="18" charset="0"/>
                <a:sym typeface="Gill Sans"/>
              </a:rPr>
              <a:t>least</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one</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child</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age</a:t>
            </a:r>
            <a:r>
              <a:rPr lang="es-AR" altLang="en-US" dirty="0">
                <a:solidFill>
                  <a:srgbClr val="000000"/>
                </a:solidFill>
                <a:latin typeface="Garamond" panose="02020404030301010803" pitchFamily="18" charset="0"/>
                <a:sym typeface="Gill Sans"/>
              </a:rPr>
              <a:t> 0-4 </a:t>
            </a:r>
            <a:r>
              <a:rPr lang="es-AR" altLang="en-US" dirty="0" err="1">
                <a:solidFill>
                  <a:srgbClr val="000000"/>
                </a:solidFill>
                <a:latin typeface="Garamond" panose="02020404030301010803" pitchFamily="18" charset="0"/>
                <a:sym typeface="Gill Sans"/>
              </a:rPr>
              <a:t>is</a:t>
            </a:r>
            <a:r>
              <a:rPr lang="es-AR" altLang="en-US" dirty="0">
                <a:solidFill>
                  <a:srgbClr val="000000"/>
                </a:solidFill>
                <a:latin typeface="Garamond" panose="02020404030301010803" pitchFamily="18" charset="0"/>
                <a:sym typeface="Gill Sans"/>
              </a:rPr>
              <a:t> </a:t>
            </a:r>
          </a:p>
          <a:p>
            <a:pPr marR="0" lvl="0" defTabSz="914400" rtl="0" eaLnBrk="1" fontAlgn="auto" latinLnBrk="0" hangingPunct="1">
              <a:lnSpc>
                <a:spcPct val="100000"/>
              </a:lnSpc>
              <a:spcBef>
                <a:spcPts val="0"/>
              </a:spcBef>
              <a:spcAft>
                <a:spcPts val="0"/>
              </a:spcAft>
              <a:buClrTx/>
              <a:buSzTx/>
              <a:tabLst/>
              <a:defRPr/>
            </a:pPr>
            <a:r>
              <a:rPr lang="es-AR" altLang="en-US" dirty="0" err="1">
                <a:solidFill>
                  <a:srgbClr val="000000"/>
                </a:solidFill>
                <a:latin typeface="Garamond" panose="02020404030301010803" pitchFamily="18" charset="0"/>
                <a:sym typeface="Gill Sans"/>
              </a:rPr>
              <a:t>malnourished</a:t>
            </a:r>
            <a:r>
              <a:rPr lang="es-AR" altLang="en-US" dirty="0">
                <a:solidFill>
                  <a:srgbClr val="000000"/>
                </a:solidFill>
                <a:latin typeface="Garamond" panose="02020404030301010803" pitchFamily="18" charset="0"/>
                <a:sym typeface="Gill Sans"/>
              </a:rPr>
              <a:t> and </a:t>
            </a:r>
            <a:r>
              <a:rPr lang="es-AR" altLang="en-US" dirty="0" err="1">
                <a:solidFill>
                  <a:srgbClr val="000000"/>
                </a:solidFill>
                <a:latin typeface="Garamond" panose="02020404030301010803" pitchFamily="18" charset="0"/>
                <a:sym typeface="Gill Sans"/>
              </a:rPr>
              <a:t>another</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child</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aged</a:t>
            </a:r>
            <a:r>
              <a:rPr lang="es-AR" altLang="en-US" dirty="0">
                <a:solidFill>
                  <a:srgbClr val="000000"/>
                </a:solidFill>
                <a:latin typeface="Garamond" panose="02020404030301010803" pitchFamily="18" charset="0"/>
                <a:sym typeface="Gill Sans"/>
              </a:rPr>
              <a:t> </a:t>
            </a:r>
            <a:br>
              <a:rPr lang="es-AR" altLang="en-US" dirty="0">
                <a:solidFill>
                  <a:srgbClr val="000000"/>
                </a:solidFill>
                <a:latin typeface="Garamond" panose="02020404030301010803" pitchFamily="18" charset="0"/>
                <a:sym typeface="Gill Sans"/>
              </a:rPr>
            </a:br>
            <a:r>
              <a:rPr lang="es-AR" altLang="en-US" dirty="0">
                <a:solidFill>
                  <a:srgbClr val="000000"/>
                </a:solidFill>
                <a:latin typeface="Garamond" panose="02020404030301010803" pitchFamily="18" charset="0"/>
                <a:sym typeface="Gill Sans"/>
              </a:rPr>
              <a:t>6-14 </a:t>
            </a:r>
            <a:r>
              <a:rPr lang="es-AR" altLang="en-US" dirty="0" err="1">
                <a:solidFill>
                  <a:srgbClr val="000000"/>
                </a:solidFill>
                <a:latin typeface="Garamond" panose="02020404030301010803" pitchFamily="18" charset="0"/>
                <a:sym typeface="Gill Sans"/>
              </a:rPr>
              <a:t>is</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not</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attending</a:t>
            </a:r>
            <a:r>
              <a:rPr lang="es-AR" altLang="en-US" dirty="0">
                <a:solidFill>
                  <a:srgbClr val="000000"/>
                </a:solidFill>
                <a:latin typeface="Garamond" panose="02020404030301010803" pitchFamily="18" charset="0"/>
                <a:sym typeface="Gill Sans"/>
              </a:rPr>
              <a:t> </a:t>
            </a:r>
            <a:r>
              <a:rPr lang="es-AR" altLang="en-US" dirty="0" err="1">
                <a:solidFill>
                  <a:srgbClr val="000000"/>
                </a:solidFill>
                <a:latin typeface="Garamond" panose="02020404030301010803" pitchFamily="18" charset="0"/>
                <a:sym typeface="Gill Sans"/>
              </a:rPr>
              <a:t>school</a:t>
            </a:r>
            <a:r>
              <a:rPr lang="es-AR" altLang="en-US" dirty="0">
                <a:solidFill>
                  <a:srgbClr val="000000"/>
                </a:solidFill>
                <a:latin typeface="Garamond" panose="02020404030301010803" pitchFamily="18" charset="0"/>
                <a:sym typeface="Gill Sans"/>
              </a:rPr>
              <a:t>.</a:t>
            </a:r>
          </a:p>
          <a:p>
            <a:pPr marR="0" lvl="0" defTabSz="914400" rtl="0" eaLnBrk="1" fontAlgn="auto" latinLnBrk="0" hangingPunct="1">
              <a:lnSpc>
                <a:spcPct val="100000"/>
              </a:lnSpc>
              <a:spcBef>
                <a:spcPts val="0"/>
              </a:spcBef>
              <a:spcAft>
                <a:spcPts val="0"/>
              </a:spcAft>
              <a:buClrTx/>
              <a:buSzTx/>
              <a:tabLst/>
              <a:defRPr/>
            </a:pPr>
            <a:endParaRPr lang="es-AR" altLang="en-US" dirty="0">
              <a:solidFill>
                <a:srgbClr val="000000"/>
              </a:solidFill>
              <a:latin typeface="Garamond" panose="02020404030301010803" pitchFamily="18" charset="0"/>
              <a:sym typeface="Gill Sans"/>
            </a:endParaRPr>
          </a:p>
          <a:p>
            <a:pPr marR="0" lvl="0" defTabSz="914400" rtl="0" eaLnBrk="1" fontAlgn="auto" latinLnBrk="0" hangingPunct="1">
              <a:lnSpc>
                <a:spcPct val="100000"/>
              </a:lnSpc>
              <a:spcBef>
                <a:spcPts val="0"/>
              </a:spcBef>
              <a:spcAft>
                <a:spcPts val="0"/>
              </a:spcAft>
              <a:buClrTx/>
              <a:buSzTx/>
              <a:tabLst/>
              <a:defRPr/>
            </a:pPr>
            <a:r>
              <a:rPr lang="es-AR" altLang="en-US" b="1" dirty="0" err="1">
                <a:solidFill>
                  <a:srgbClr val="000000"/>
                </a:solidFill>
                <a:latin typeface="Garamond" panose="02020404030301010803" pitchFamily="18" charset="0"/>
                <a:sym typeface="Gill Sans"/>
              </a:rPr>
              <a:t>But</a:t>
            </a:r>
            <a:r>
              <a:rPr lang="es-AR" altLang="en-US" b="1" dirty="0">
                <a:solidFill>
                  <a:srgbClr val="000000"/>
                </a:solidFill>
                <a:latin typeface="Garamond" panose="02020404030301010803" pitchFamily="18" charset="0"/>
                <a:sym typeface="Gill Sans"/>
              </a:rPr>
              <a:t> look at </a:t>
            </a:r>
            <a:r>
              <a:rPr lang="es-AR" altLang="en-US" b="1" dirty="0" err="1">
                <a:solidFill>
                  <a:srgbClr val="000000"/>
                </a:solidFill>
                <a:latin typeface="Garamond" panose="02020404030301010803" pitchFamily="18" charset="0"/>
                <a:sym typeface="Gill Sans"/>
              </a:rPr>
              <a:t>all</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the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households</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where</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that’s</a:t>
            </a:r>
            <a:r>
              <a:rPr lang="es-AR" altLang="en-US" b="1" dirty="0">
                <a:solidFill>
                  <a:srgbClr val="000000"/>
                </a:solidFill>
                <a:latin typeface="Garamond" panose="02020404030301010803" pitchFamily="18" charset="0"/>
                <a:sym typeface="Gill Sans"/>
              </a:rPr>
              <a:t> </a:t>
            </a:r>
            <a:r>
              <a:rPr lang="es-AR" altLang="en-US" b="1" u="sng" dirty="0" err="1">
                <a:solidFill>
                  <a:srgbClr val="000000"/>
                </a:solidFill>
                <a:latin typeface="Garamond" panose="02020404030301010803" pitchFamily="18" charset="0"/>
                <a:sym typeface="Gill Sans"/>
              </a:rPr>
              <a:t>not</a:t>
            </a:r>
            <a:r>
              <a:rPr lang="es-AR" altLang="en-US" b="1" dirty="0">
                <a:solidFill>
                  <a:srgbClr val="000000"/>
                </a:solidFill>
                <a:latin typeface="Garamond" panose="02020404030301010803" pitchFamily="18" charset="0"/>
                <a:sym typeface="Gill Sans"/>
              </a:rPr>
              <a:t> </a:t>
            </a:r>
            <a:r>
              <a:rPr lang="es-AR" altLang="en-US" b="1" dirty="0" err="1">
                <a:solidFill>
                  <a:srgbClr val="000000"/>
                </a:solidFill>
                <a:latin typeface="Garamond" panose="02020404030301010803" pitchFamily="18" charset="0"/>
                <a:sym typeface="Gill Sans"/>
              </a:rPr>
              <a:t>the</a:t>
            </a:r>
            <a:r>
              <a:rPr lang="es-AR" altLang="en-US" b="1" dirty="0">
                <a:solidFill>
                  <a:srgbClr val="000000"/>
                </a:solidFill>
                <a:latin typeface="Garamond" panose="02020404030301010803" pitchFamily="18" charset="0"/>
                <a:sym typeface="Gill Sans"/>
              </a:rPr>
              <a:t> case! </a:t>
            </a:r>
            <a:r>
              <a:rPr lang="es-AR" altLang="en-US" dirty="0">
                <a:solidFill>
                  <a:srgbClr val="000000"/>
                </a:solidFill>
                <a:latin typeface="Garamond" panose="02020404030301010803" pitchFamily="18" charset="0"/>
                <a:sym typeface="Gill Sans"/>
              </a:rPr>
              <a:t> </a:t>
            </a:r>
          </a:p>
        </p:txBody>
      </p:sp>
      <p:pic>
        <p:nvPicPr>
          <p:cNvPr id="2" name="Picture 1">
            <a:extLst>
              <a:ext uri="{FF2B5EF4-FFF2-40B4-BE49-F238E27FC236}">
                <a16:creationId xmlns:a16="http://schemas.microsoft.com/office/drawing/2014/main" id="{F00948A1-5A93-4F1D-B8C8-E9FFE52BBA4B}"/>
              </a:ext>
            </a:extLst>
          </p:cNvPr>
          <p:cNvPicPr>
            <a:picLocks noChangeAspect="1"/>
          </p:cNvPicPr>
          <p:nvPr/>
        </p:nvPicPr>
        <p:blipFill>
          <a:blip r:embed="rId3"/>
          <a:stretch>
            <a:fillRect/>
          </a:stretch>
        </p:blipFill>
        <p:spPr>
          <a:xfrm>
            <a:off x="5987241" y="2490151"/>
            <a:ext cx="2724150" cy="2686050"/>
          </a:xfrm>
          <a:prstGeom prst="rect">
            <a:avLst/>
          </a:prstGeom>
        </p:spPr>
      </p:pic>
      <p:sp>
        <p:nvSpPr>
          <p:cNvPr id="6" name="Arrow: Up 5">
            <a:extLst>
              <a:ext uri="{FF2B5EF4-FFF2-40B4-BE49-F238E27FC236}">
                <a16:creationId xmlns:a16="http://schemas.microsoft.com/office/drawing/2014/main" id="{92FBC12C-622B-4B3D-A0E6-54C022DE67CA}"/>
              </a:ext>
            </a:extLst>
          </p:cNvPr>
          <p:cNvSpPr/>
          <p:nvPr/>
        </p:nvSpPr>
        <p:spPr bwMode="auto">
          <a:xfrm rot="5400000">
            <a:off x="6191378" y="3562222"/>
            <a:ext cx="343450" cy="1448606"/>
          </a:xfrm>
          <a:prstGeom prst="upArrow">
            <a:avLst/>
          </a:prstGeom>
          <a:solidFill>
            <a:schemeClr val="accent1">
              <a:lumMod val="75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155568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0" y="2103860"/>
            <a:ext cx="4929928" cy="3125340"/>
          </a:xfrm>
          <a:prstGeom prst="rect">
            <a:avLst/>
          </a:prstGeom>
          <a:noFill/>
          <a:ln w="9525" cap="flat">
            <a:noFill/>
            <a:miter lim="800000"/>
            <a:headEnd type="none" w="med" len="med"/>
            <a:tailEnd type="none" w="med" len="med"/>
          </a:ln>
        </p:spPr>
        <p:txBody>
          <a:bodyPr lIns="38100" tIns="38100" rIns="38100" bIns="38100"/>
          <a:lstStyle/>
          <a:p>
            <a:pPr marL="228600" marR="0" lvl="0" indent="-228600" algn="l" defTabSz="914400" rtl="0" eaLnBrk="1" fontAlgn="base" latinLnBrk="0" hangingPunct="1">
              <a:lnSpc>
                <a:spcPct val="100000"/>
              </a:lnSpc>
              <a:spcBef>
                <a:spcPts val="3163"/>
              </a:spcBef>
              <a:spcAft>
                <a:spcPct val="0"/>
              </a:spcAft>
              <a:buClr>
                <a:srgbClr val="0000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Garamond"/>
              <a:ea typeface="+mn-ea"/>
              <a:cs typeface="Times New Roman" pitchFamily="18" charset="0"/>
              <a:sym typeface="Arial" charset="0"/>
            </a:endParaRPr>
          </a:p>
        </p:txBody>
      </p:sp>
      <p:sp>
        <p:nvSpPr>
          <p:cNvPr id="4" name="Rectangle 2"/>
          <p:cNvSpPr txBox="1">
            <a:spLocks noChangeArrowheads="1"/>
          </p:cNvSpPr>
          <p:nvPr/>
        </p:nvSpPr>
        <p:spPr bwMode="auto">
          <a:xfrm>
            <a:off x="381000" y="-1318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rPr>
              <a:t>Intra Household Analysis:</a:t>
            </a:r>
            <a:endParaRPr kumimoji="0" lang="en-US" sz="4000" b="1" i="0" u="none" strike="noStrike" kern="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endParaRPr>
          </a:p>
        </p:txBody>
      </p:sp>
      <p:sp>
        <p:nvSpPr>
          <p:cNvPr id="3" name="TextBox 2">
            <a:extLst>
              <a:ext uri="{FF2B5EF4-FFF2-40B4-BE49-F238E27FC236}">
                <a16:creationId xmlns:a16="http://schemas.microsoft.com/office/drawing/2014/main" id="{3026EAAE-AD87-4F41-9ADD-5764AE405404}"/>
              </a:ext>
            </a:extLst>
          </p:cNvPr>
          <p:cNvSpPr txBox="1"/>
          <p:nvPr/>
        </p:nvSpPr>
        <p:spPr>
          <a:xfrm>
            <a:off x="204056" y="1228397"/>
            <a:ext cx="873588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Garamond"/>
                <a:ea typeface="+mn-ea"/>
                <a:cs typeface="+mn-cs"/>
              </a:rPr>
              <a:t>AA</a:t>
            </a:r>
            <a:r>
              <a:rPr kumimoji="0" lang="en-US" sz="2800" b="1" i="0" u="none" strike="noStrike" kern="1200" cap="none" spc="0" normalizeH="0" baseline="0" noProof="0" dirty="0">
                <a:ln>
                  <a:noFill/>
                </a:ln>
                <a:solidFill>
                  <a:srgbClr val="000000"/>
                </a:solidFill>
                <a:effectLst/>
                <a:uLnTx/>
                <a:uFillTx/>
                <a:latin typeface="Garamond"/>
                <a:ea typeface="+mn-ea"/>
                <a:cs typeface="+mn-cs"/>
              </a:rPr>
              <a:t>% of Out Of School Children are MPI poor.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00"/>
              </a:solidFill>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Garamond"/>
                <a:ea typeface="+mn-ea"/>
                <a:cs typeface="+mn-cs"/>
              </a:rPr>
              <a:t>BB% of OOS Children are girls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00"/>
              </a:solidFill>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Garamond"/>
                <a:ea typeface="+mn-ea"/>
                <a:cs typeface="+mn-cs"/>
              </a:rPr>
              <a:t>CC% of OOSC have another child in their </a:t>
            </a:r>
            <a:r>
              <a:rPr kumimoji="0" lang="en-US" sz="2800" b="1" i="0" u="none" strike="noStrike" kern="1200" cap="none" spc="0" normalizeH="0" baseline="0" noProof="0" dirty="0" err="1">
                <a:ln>
                  <a:noFill/>
                </a:ln>
                <a:solidFill>
                  <a:srgbClr val="000000"/>
                </a:solidFill>
                <a:effectLst/>
                <a:uLnTx/>
                <a:uFillTx/>
                <a:latin typeface="Garamond"/>
                <a:ea typeface="+mn-ea"/>
                <a:cs typeface="+mn-cs"/>
              </a:rPr>
              <a:t>hh</a:t>
            </a:r>
            <a:r>
              <a:rPr kumimoji="0" lang="en-US" sz="2800" b="1" i="0" u="none" strike="noStrike" kern="1200" cap="none" spc="0" normalizeH="0" baseline="0" noProof="0" dirty="0">
                <a:ln>
                  <a:noFill/>
                </a:ln>
                <a:solidFill>
                  <a:srgbClr val="000000"/>
                </a:solidFill>
                <a:effectLst/>
                <a:uLnTx/>
                <a:uFillTx/>
                <a:latin typeface="Garamond"/>
                <a:ea typeface="+mn-ea"/>
                <a:cs typeface="+mn-cs"/>
              </a:rPr>
              <a:t>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Garamond"/>
              </a:rPr>
              <a:t>DD% of Malnourished children </a:t>
            </a:r>
            <a:r>
              <a:rPr lang="en-US" sz="2800" b="1" dirty="0">
                <a:solidFill>
                  <a:srgbClr val="000000"/>
                </a:solidFill>
                <a:latin typeface="Garamond"/>
              </a:rPr>
              <a:t>lack safe water &amp; fuel</a:t>
            </a:r>
            <a:endParaRPr kumimoji="0" lang="en-US" sz="2800" b="1" i="0" u="none" strike="noStrike" kern="1200" cap="none" spc="0" normalizeH="0" baseline="0" noProof="0" dirty="0">
              <a:ln>
                <a:noFill/>
              </a:ln>
              <a:solidFill>
                <a:srgbClr val="000000"/>
              </a:solidFill>
              <a:effectLst/>
              <a:uLnTx/>
              <a:uFillTx/>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000000"/>
              </a:solidFill>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Garamond"/>
              </a:rPr>
              <a:t>EE% of OOSC share their </a:t>
            </a:r>
            <a:r>
              <a:rPr kumimoji="0" lang="en-US" sz="2800" b="1" i="0" u="none" strike="noStrike" kern="1200" cap="none" spc="0" normalizeH="0" baseline="0" noProof="0" dirty="0" err="1">
                <a:ln>
                  <a:noFill/>
                </a:ln>
                <a:solidFill>
                  <a:srgbClr val="000000"/>
                </a:solidFill>
                <a:effectLst/>
                <a:uLnTx/>
                <a:uFillTx/>
                <a:latin typeface="Garamond"/>
              </a:rPr>
              <a:t>hh</a:t>
            </a:r>
            <a:r>
              <a:rPr kumimoji="0" lang="en-US" sz="2800" b="1" i="0" u="none" strike="noStrike" kern="1200" cap="none" spc="0" normalizeH="0" baseline="0" noProof="0" dirty="0">
                <a:ln>
                  <a:noFill/>
                </a:ln>
                <a:solidFill>
                  <a:srgbClr val="000000"/>
                </a:solidFill>
                <a:effectLst/>
                <a:uLnTx/>
                <a:uFillTx/>
                <a:latin typeface="Garamond"/>
              </a:rPr>
              <a:t> with a malnourished child</a:t>
            </a:r>
            <a:endParaRPr kumimoji="0" lang="en-US" sz="2800" b="0" i="0" u="none" strike="noStrike" kern="1200" cap="none" spc="0" normalizeH="0" baseline="0" noProof="0" dirty="0">
              <a:ln>
                <a:noFill/>
              </a:ln>
              <a:solidFill>
                <a:srgbClr val="000000"/>
              </a:solidFill>
              <a:effectLst/>
              <a:uLnTx/>
              <a:uFillTx/>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Garamond"/>
            </a:endParaRPr>
          </a:p>
        </p:txBody>
      </p:sp>
    </p:spTree>
    <p:extLst>
      <p:ext uri="{BB962C8B-B14F-4D97-AF65-F5344CB8AC3E}">
        <p14:creationId xmlns:p14="http://schemas.microsoft.com/office/powerpoint/2010/main" val="15408881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8795" y="-88748"/>
            <a:ext cx="8856984" cy="1143000"/>
          </a:xfrm>
        </p:spPr>
        <p:txBody>
          <a:bodyPr/>
          <a:lstStyle/>
          <a:p>
            <a:r>
              <a:rPr lang="en-GB" sz="3600" b="1" dirty="0">
                <a:solidFill>
                  <a:srgbClr val="800000"/>
                </a:solidFill>
              </a:rPr>
              <a:t>Child Poverty</a:t>
            </a:r>
            <a:endParaRPr lang="en-US" sz="2000" b="1" dirty="0">
              <a:solidFill>
                <a:srgbClr val="80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VE" sz="2400" dirty="0">
              <a:solidFill>
                <a:srgbClr val="000000"/>
              </a:solidFill>
              <a:ea typeface="MS PGothic" pitchFamily="34" charset="-128"/>
              <a:cs typeface="Arial" pitchFamily="34"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VE" sz="2400" dirty="0">
              <a:solidFill>
                <a:srgbClr val="000000"/>
              </a:solidFill>
              <a:ea typeface="MS PGothic" pitchFamily="34" charset="-128"/>
              <a:cs typeface="Arial" pitchFamily="34" charset="0"/>
              <a:sym typeface="Gill Sans" charset="0"/>
            </a:endParaRPr>
          </a:p>
        </p:txBody>
      </p:sp>
      <p:sp>
        <p:nvSpPr>
          <p:cNvPr id="7" name="Title 1"/>
          <p:cNvSpPr txBox="1">
            <a:spLocks/>
          </p:cNvSpPr>
          <p:nvPr/>
        </p:nvSpPr>
        <p:spPr bwMode="auto">
          <a:xfrm>
            <a:off x="460374" y="1390464"/>
            <a:ext cx="8360097" cy="383873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eaLnBrk="1" fontAlgn="auto" hangingPunct="1">
              <a:spcBef>
                <a:spcPts val="0"/>
              </a:spcBef>
              <a:spcAft>
                <a:spcPts val="0"/>
              </a:spcAft>
              <a:defRPr/>
            </a:pPr>
            <a:r>
              <a:rPr lang="en-GB" sz="2800" dirty="0">
                <a:solidFill>
                  <a:srgbClr val="000000"/>
                </a:solidFill>
                <a:latin typeface="Garamond"/>
              </a:rPr>
              <a:t>Poverty is disproportionately about children. They comprise nearly a third of the world’s population, but half of all of the multidimensionally poor people.</a:t>
            </a:r>
          </a:p>
          <a:p>
            <a:pPr lvl="0" algn="l" eaLnBrk="1" fontAlgn="auto" hangingPunct="1">
              <a:spcBef>
                <a:spcPts val="0"/>
              </a:spcBef>
              <a:spcAft>
                <a:spcPts val="0"/>
              </a:spcAft>
              <a:defRPr/>
            </a:pPr>
            <a:r>
              <a:rPr lang="en-GB" sz="2800" dirty="0">
                <a:solidFill>
                  <a:srgbClr val="000000"/>
                </a:solidFill>
                <a:latin typeface="Garamond"/>
              </a:rPr>
              <a:t>					Tony Lake, UNICEF</a:t>
            </a:r>
          </a:p>
          <a:p>
            <a:pPr lvl="0" algn="l" eaLnBrk="1" fontAlgn="auto" hangingPunct="1">
              <a:spcBef>
                <a:spcPts val="0"/>
              </a:spcBef>
              <a:spcAft>
                <a:spcPts val="0"/>
              </a:spcAft>
              <a:defRPr/>
            </a:pPr>
            <a:endParaRPr lang="en-GB" sz="2800" dirty="0">
              <a:solidFill>
                <a:srgbClr val="000000"/>
              </a:solidFill>
              <a:latin typeface="Garamond"/>
            </a:endParaRPr>
          </a:p>
          <a:p>
            <a:pPr lvl="0" algn="l" eaLnBrk="1" fontAlgn="auto" hangingPunct="1">
              <a:spcBef>
                <a:spcPts val="0"/>
              </a:spcBef>
              <a:spcAft>
                <a:spcPts val="0"/>
              </a:spcAft>
              <a:defRPr/>
            </a:pPr>
            <a:r>
              <a:rPr lang="en-GB" sz="2800" dirty="0">
                <a:solidFill>
                  <a:srgbClr val="000000"/>
                </a:solidFill>
                <a:latin typeface="Garamond"/>
              </a:rPr>
              <a:t>Global MPI 2018:  </a:t>
            </a:r>
          </a:p>
          <a:p>
            <a:pPr lvl="0" algn="l" eaLnBrk="1" fontAlgn="auto" hangingPunct="1">
              <a:spcBef>
                <a:spcPts val="0"/>
              </a:spcBef>
              <a:spcAft>
                <a:spcPts val="0"/>
              </a:spcAft>
              <a:defRPr/>
            </a:pPr>
            <a:r>
              <a:rPr lang="en-GB" sz="2800" dirty="0">
                <a:solidFill>
                  <a:srgbClr val="000000"/>
                </a:solidFill>
                <a:latin typeface="Garamond"/>
              </a:rPr>
              <a:t>Half the world’s poor people are children under 18. </a:t>
            </a:r>
          </a:p>
          <a:p>
            <a:pPr lvl="0" algn="l" eaLnBrk="1" fontAlgn="auto" hangingPunct="1">
              <a:spcBef>
                <a:spcPts val="0"/>
              </a:spcBef>
              <a:spcAft>
                <a:spcPts val="0"/>
              </a:spcAft>
              <a:defRPr/>
            </a:pPr>
            <a:endParaRPr lang="en-GB" sz="2800" dirty="0">
              <a:solidFill>
                <a:srgbClr val="000000"/>
              </a:solidFill>
              <a:latin typeface="Garamond"/>
            </a:endParaRPr>
          </a:p>
          <a:p>
            <a:pPr lvl="0" algn="l" eaLnBrk="1" fontAlgn="auto" hangingPunct="1">
              <a:spcBef>
                <a:spcPts val="0"/>
              </a:spcBef>
              <a:spcAft>
                <a:spcPts val="0"/>
              </a:spcAft>
              <a:defRPr/>
            </a:pPr>
            <a:r>
              <a:rPr lang="en-GB" sz="2800" dirty="0">
                <a:solidFill>
                  <a:srgbClr val="000000"/>
                </a:solidFill>
                <a:latin typeface="Garamond"/>
              </a:rPr>
              <a:t>We have more poor children on the planet than ever before</a:t>
            </a:r>
          </a:p>
          <a:p>
            <a:pPr algn="l"/>
            <a:endParaRPr lang="en-US" sz="2600" b="1" kern="0" dirty="0">
              <a:solidFill>
                <a:srgbClr val="000000"/>
              </a:solidFill>
              <a:latin typeface="Garamond"/>
              <a:sym typeface="Gill Sans" charset="0"/>
            </a:endParaRPr>
          </a:p>
        </p:txBody>
      </p:sp>
    </p:spTree>
    <p:extLst>
      <p:ext uri="{BB962C8B-B14F-4D97-AF65-F5344CB8AC3E}">
        <p14:creationId xmlns:p14="http://schemas.microsoft.com/office/powerpoint/2010/main" val="42823057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35496" y="2276872"/>
            <a:ext cx="9108504" cy="2295128"/>
          </a:xfrm>
          <a:prstGeom prst="rect">
            <a:avLst/>
          </a:prstGeom>
          <a:noFill/>
          <a:ln w="9525" cap="flat">
            <a:noFill/>
            <a:miter lim="800000"/>
            <a:headEnd type="none" w="med" len="med"/>
            <a:tailEnd type="none" w="med" len="med"/>
          </a:ln>
        </p:spPr>
        <p:txBody>
          <a:bodyPr lIns="38100" tIns="38100" rIns="38100" bIns="38100"/>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4000" b="1" i="0" u="none" strike="noStrike" kern="1200" cap="none" spc="0" normalizeH="0" baseline="0" noProof="0" dirty="0">
                <a:ln>
                  <a:noFill/>
                </a:ln>
                <a:solidFill>
                  <a:srgbClr val="760000"/>
                </a:solidFill>
                <a:effectLst/>
                <a:uLnTx/>
                <a:uFillTx/>
                <a:latin typeface="Garamond" pitchFamily="18" charset="0"/>
                <a:ea typeface="Times New Roman Bold" charset="0"/>
                <a:cs typeface="Times New Roman Bold" charset="0"/>
                <a:sym typeface="Times New Roman Bold" charset="0"/>
              </a:rPr>
              <a:t>South Asia Child Poverty </a:t>
            </a:r>
            <a:endPar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endParaRPr>
          </a:p>
          <a:p>
            <a:pPr marL="304800" marR="0" lvl="0" indent="-304800" algn="ctr"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endParaRPr>
          </a:p>
          <a:p>
            <a:pPr marL="304800" marR="0" lvl="0" indent="-304800" algn="ctr"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endParaRPr>
          </a:p>
          <a:p>
            <a:pPr marL="304800" marR="0" lvl="0" indent="-304800" algn="ctr"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endParaRPr>
          </a:p>
          <a:p>
            <a:pPr marL="304800" marR="0" lvl="0" indent="-304800" algn="ctr" defTabSz="914400" rtl="0" eaLnBrk="1" fontAlgn="base" latinLnBrk="0" hangingPunct="1">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endParaRPr>
          </a:p>
          <a:p>
            <a:pPr marL="304800" marR="0" lvl="0" indent="-304800" algn="ctr"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rPr>
              <a:t>OPHI &amp; ROSA</a:t>
            </a:r>
          </a:p>
          <a:p>
            <a:pPr marL="304800" marR="0" lvl="0" indent="-304800" algn="ctr" defTabSz="914400" rtl="0" eaLnBrk="1" fontAlgn="base" latinLnBrk="0" hangingPunct="1">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aramond" pitchFamily="18" charset="0"/>
                <a:ea typeface="Times New Roman Bold" charset="0"/>
                <a:cs typeface="Times New Roman Bold" charset="0"/>
                <a:sym typeface="Times New Roman Bold" charset="0"/>
              </a:rPr>
              <a:t>Alkire, Ul-Haq, Alim</a:t>
            </a:r>
          </a:p>
        </p:txBody>
      </p:sp>
      <p:pic>
        <p:nvPicPr>
          <p:cNvPr id="3" name="Picture 2">
            <a:extLst>
              <a:ext uri="{FF2B5EF4-FFF2-40B4-BE49-F238E27FC236}">
                <a16:creationId xmlns:a16="http://schemas.microsoft.com/office/drawing/2014/main" id="{F04BE038-1425-42B5-93BD-4AAB13EC1B1C}"/>
              </a:ext>
            </a:extLst>
          </p:cNvPr>
          <p:cNvPicPr>
            <a:picLocks noChangeAspect="1"/>
          </p:cNvPicPr>
          <p:nvPr/>
        </p:nvPicPr>
        <p:blipFill>
          <a:blip r:embed="rId2"/>
          <a:stretch>
            <a:fillRect/>
          </a:stretch>
        </p:blipFill>
        <p:spPr>
          <a:xfrm>
            <a:off x="1468325" y="76200"/>
            <a:ext cx="6344034" cy="6853255"/>
          </a:xfrm>
          <a:prstGeom prst="rect">
            <a:avLst/>
          </a:prstGeom>
        </p:spPr>
      </p:pic>
    </p:spTree>
    <p:extLst>
      <p:ext uri="{BB962C8B-B14F-4D97-AF65-F5344CB8AC3E}">
        <p14:creationId xmlns:p14="http://schemas.microsoft.com/office/powerpoint/2010/main" val="18667450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a:lnSpc>
                <a:spcPct val="90000"/>
              </a:lnSpc>
              <a:spcBef>
                <a:spcPct val="20000"/>
              </a:spcBef>
            </a:pPr>
            <a:r>
              <a:rPr lang="en-GB" sz="3600" b="1" dirty="0">
                <a:solidFill>
                  <a:srgbClr val="8E4D48"/>
                </a:solidFill>
              </a:rPr>
              <a:t>Child MPI that </a:t>
            </a:r>
            <a:r>
              <a:rPr lang="en-GB" sz="3600" b="1" u="sng" dirty="0">
                <a:solidFill>
                  <a:srgbClr val="8E4D48"/>
                </a:solidFill>
              </a:rPr>
              <a:t>directly links to National MPI</a:t>
            </a:r>
            <a:endParaRPr lang="en-GB" sz="3200" b="1" u="sng" dirty="0">
              <a:solidFill>
                <a:srgbClr val="8E4D48"/>
              </a:solidFill>
            </a:endParaRPr>
          </a:p>
        </p:txBody>
      </p:sp>
      <p:sp>
        <p:nvSpPr>
          <p:cNvPr id="49157" name="Rectangle 7"/>
          <p:cNvSpPr>
            <a:spLocks noChangeArrowheads="1"/>
          </p:cNvSpPr>
          <p:nvPr/>
        </p:nvSpPr>
        <p:spPr bwMode="auto">
          <a:xfrm>
            <a:off x="298903" y="762000"/>
            <a:ext cx="8653698"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Use the National MPI as it is.</a:t>
            </a:r>
            <a:br>
              <a:rPr lang="en-GB" sz="2800" b="1" dirty="0">
                <a:solidFill>
                  <a:srgbClr val="000000"/>
                </a:solidFill>
                <a:latin typeface="+mj-lt"/>
                <a:ea typeface="+mn-ea"/>
              </a:rPr>
            </a:br>
            <a:endParaRPr lang="en-GB" sz="2800" b="1"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From the survey, construct ‘new’ child dimension(s)</a:t>
            </a:r>
          </a:p>
          <a:p>
            <a:pPr marL="514350" indent="-514350" eaLnBrk="0" hangingPunct="0">
              <a:lnSpc>
                <a:spcPct val="90000"/>
              </a:lnSpc>
              <a:spcBef>
                <a:spcPct val="20000"/>
              </a:spcBef>
              <a:buFont typeface="+mj-lt"/>
              <a:buAutoNum type="arabicPeriod"/>
            </a:pPr>
            <a:endParaRPr lang="en-GB" sz="2800" b="1"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Use 2+ comparable indicators to cover children 0-17</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Restrict the sample to children.</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Compute the Child MPI </a:t>
            </a:r>
            <a:r>
              <a:rPr lang="en-GB" sz="2800" dirty="0">
                <a:solidFill>
                  <a:srgbClr val="000000"/>
                </a:solidFill>
                <a:latin typeface="+mj-lt"/>
              </a:rPr>
              <a:t>– it shows additional child-specific deprivations of poor children. It also identifies children who are not MPI poor but are child poor. </a:t>
            </a: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endParaRPr lang="en-GB" sz="2400" b="1" dirty="0">
              <a:solidFill>
                <a:srgbClr val="000000"/>
              </a:solidFill>
              <a:latin typeface="+mj-lt"/>
              <a:ea typeface="+mn-ea"/>
            </a:endParaRPr>
          </a:p>
          <a:p>
            <a:pPr marL="342900" indent="-342900" eaLnBrk="0" hangingPunct="0">
              <a:lnSpc>
                <a:spcPct val="90000"/>
              </a:lnSpc>
              <a:spcBef>
                <a:spcPct val="20000"/>
              </a:spcBef>
              <a:buFontTx/>
              <a:buChar char="•"/>
            </a:pPr>
            <a:endParaRPr lang="en-GB" sz="2400" dirty="0">
              <a:solidFill>
                <a:srgbClr val="000000"/>
              </a:solidFill>
              <a:latin typeface="+mj-lt"/>
              <a:ea typeface="+mn-ea"/>
            </a:endParaRPr>
          </a:p>
        </p:txBody>
      </p:sp>
    </p:spTree>
    <p:extLst>
      <p:ext uri="{BB962C8B-B14F-4D97-AF65-F5344CB8AC3E}">
        <p14:creationId xmlns:p14="http://schemas.microsoft.com/office/powerpoint/2010/main" val="190221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92C5899-9DE3-4CC8-9AB6-3C105F5AF372}" type="slidenum">
              <a:rPr lang="en-US" sz="1600" smtClean="0"/>
              <a:pPr/>
              <a:t>22</a:t>
            </a:fld>
            <a:endParaRPr lang="en-US" sz="1600" dirty="0"/>
          </a:p>
        </p:txBody>
      </p:sp>
      <p:graphicFrame>
        <p:nvGraphicFramePr>
          <p:cNvPr id="6" name="Tabelle 5"/>
          <p:cNvGraphicFramePr>
            <a:graphicFrameLocks noGrp="1"/>
          </p:cNvGraphicFramePr>
          <p:nvPr>
            <p:extLst>
              <p:ext uri="{D42A27DB-BD31-4B8C-83A1-F6EECF244321}">
                <p14:modId xmlns:p14="http://schemas.microsoft.com/office/powerpoint/2010/main" val="2909758559"/>
              </p:ext>
            </p:extLst>
          </p:nvPr>
        </p:nvGraphicFramePr>
        <p:xfrm>
          <a:off x="762000" y="996477"/>
          <a:ext cx="7924799" cy="4870923"/>
        </p:xfrm>
        <a:graphic>
          <a:graphicData uri="http://schemas.openxmlformats.org/drawingml/2006/table">
            <a:tbl>
              <a:tblPr>
                <a:tableStyleId>{5C22544A-7EE6-4342-B048-85BDC9FD1C3A}</a:tableStyleId>
              </a:tblPr>
              <a:tblGrid>
                <a:gridCol w="1523999">
                  <a:extLst>
                    <a:ext uri="{9D8B030D-6E8A-4147-A177-3AD203B41FA5}">
                      <a16:colId xmlns:a16="http://schemas.microsoft.com/office/drawing/2014/main" val="20000"/>
                    </a:ext>
                  </a:extLst>
                </a:gridCol>
                <a:gridCol w="2828686">
                  <a:extLst>
                    <a:ext uri="{9D8B030D-6E8A-4147-A177-3AD203B41FA5}">
                      <a16:colId xmlns:a16="http://schemas.microsoft.com/office/drawing/2014/main" val="20001"/>
                    </a:ext>
                  </a:extLst>
                </a:gridCol>
                <a:gridCol w="2006924">
                  <a:extLst>
                    <a:ext uri="{9D8B030D-6E8A-4147-A177-3AD203B41FA5}">
                      <a16:colId xmlns:a16="http://schemas.microsoft.com/office/drawing/2014/main" val="20002"/>
                    </a:ext>
                  </a:extLst>
                </a:gridCol>
                <a:gridCol w="1565190">
                  <a:extLst>
                    <a:ext uri="{9D8B030D-6E8A-4147-A177-3AD203B41FA5}">
                      <a16:colId xmlns:a16="http://schemas.microsoft.com/office/drawing/2014/main" val="20003"/>
                    </a:ext>
                  </a:extLst>
                </a:gridCol>
              </a:tblGrid>
              <a:tr h="838198">
                <a:tc>
                  <a:txBody>
                    <a:bodyPr/>
                    <a:lstStyle/>
                    <a:p>
                      <a:pPr algn="ctr" fontAlgn="ctr"/>
                      <a:r>
                        <a:rPr lang="de-DE" sz="2000" b="1" u="none" strike="noStrike">
                          <a:effectLst/>
                          <a:latin typeface="Garamond" panose="02020404030301010803" pitchFamily="18" charset="0"/>
                        </a:rPr>
                        <a:t>Dimensions</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a:effectLst/>
                          <a:latin typeface="Garamond" panose="02020404030301010803" pitchFamily="18" charset="0"/>
                        </a:rPr>
                        <a:t>Indicators</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2000" b="1" i="0" u="none" strike="noStrike">
                          <a:solidFill>
                            <a:srgbClr val="000000"/>
                          </a:solidFill>
                          <a:effectLst/>
                          <a:latin typeface="Garamond" panose="02020404030301010803" pitchFamily="18" charset="0"/>
                        </a:rPr>
                        <a:t>Weight National MPI (k=1/3)</a:t>
                      </a: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a:effectLst/>
                          <a:latin typeface="Garamond" panose="02020404030301010803" pitchFamily="18" charset="0"/>
                        </a:rPr>
                        <a:t>Weight C-MPI (k=1/4)</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3472">
                <a:tc rowSpan="2">
                  <a:txBody>
                    <a:bodyPr/>
                    <a:lstStyle/>
                    <a:p>
                      <a:pPr lvl="0" algn="ctr" fontAlgn="ctr"/>
                      <a:r>
                        <a:rPr lang="de-DE" sz="2000" b="1" u="none" strike="noStrike">
                          <a:effectLst/>
                          <a:latin typeface="Garamond" panose="02020404030301010803" pitchFamily="18" charset="0"/>
                        </a:rPr>
                        <a:t>Education</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de-DE" sz="2000" u="none" strike="noStrike">
                          <a:effectLst/>
                          <a:latin typeface="Garamond" panose="02020404030301010803" pitchFamily="18" charset="0"/>
                        </a:rPr>
                        <a:t>Years of Schooling</a:t>
                      </a:r>
                      <a:endParaRPr lang="de-DE" sz="2000" b="0"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i="0" u="none" strike="noStrike">
                          <a:solidFill>
                            <a:srgbClr val="000000"/>
                          </a:solidFill>
                          <a:effectLst/>
                          <a:latin typeface="Garamond" panose="02020404030301010803" pitchFamily="18" charset="0"/>
                        </a:rPr>
                        <a:t>1/6</a:t>
                      </a: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u="none" strike="noStrike">
                          <a:effectLst/>
                          <a:latin typeface="Garamond" panose="02020404030301010803" pitchFamily="18" charset="0"/>
                        </a:rPr>
                        <a:t>1/8</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53909">
                <a:tc vMerge="1">
                  <a:txBody>
                    <a:bodyPr/>
                    <a:lstStyle/>
                    <a:p>
                      <a:endParaRPr lang="de-DE"/>
                    </a:p>
                  </a:txBody>
                  <a:tcPr/>
                </a:tc>
                <a:tc>
                  <a:txBody>
                    <a:bodyPr/>
                    <a:lstStyle/>
                    <a:p>
                      <a:pPr algn="l" fontAlgn="ctr"/>
                      <a:r>
                        <a:rPr lang="de-DE" sz="2000" u="none" strike="noStrike" dirty="0">
                          <a:effectLst/>
                          <a:latin typeface="Garamond" panose="02020404030301010803" pitchFamily="18" charset="0"/>
                        </a:rPr>
                        <a:t>Child School </a:t>
                      </a:r>
                      <a:r>
                        <a:rPr lang="de-DE" sz="2000" u="none" strike="noStrike" dirty="0" err="1">
                          <a:effectLst/>
                          <a:latin typeface="Garamond" panose="02020404030301010803" pitchFamily="18" charset="0"/>
                        </a:rPr>
                        <a:t>Attendance</a:t>
                      </a:r>
                      <a:endParaRPr lang="de-DE" sz="2000" b="0" i="0" u="none" strike="noStrike" dirty="0">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i="0" u="none" strike="noStrike">
                          <a:solidFill>
                            <a:srgbClr val="000000"/>
                          </a:solidFill>
                          <a:effectLst/>
                          <a:latin typeface="Garamond" panose="02020404030301010803" pitchFamily="18" charset="0"/>
                        </a:rPr>
                        <a:t>1/6</a:t>
                      </a: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a:effectLst/>
                          <a:latin typeface="Garamond" panose="02020404030301010803" pitchFamily="18" charset="0"/>
                        </a:rPr>
                        <a:t>1/8</a:t>
                      </a:r>
                      <a:endParaRPr lang="de-DE" sz="2000" b="1" i="0" u="none" strike="noStrike">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3472">
                <a:tc rowSpan="2">
                  <a:txBody>
                    <a:bodyPr/>
                    <a:lstStyle/>
                    <a:p>
                      <a:pPr lvl="0" algn="ctr" fontAlgn="ctr"/>
                      <a:r>
                        <a:rPr lang="de-DE" sz="2000" b="1" u="none" strike="noStrike">
                          <a:effectLst/>
                          <a:latin typeface="Garamond" panose="02020404030301010803" pitchFamily="18" charset="0"/>
                        </a:rPr>
                        <a:t>Health</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de-DE" sz="2000" u="none" strike="noStrike">
                          <a:effectLst/>
                          <a:latin typeface="Garamond" panose="02020404030301010803" pitchFamily="18" charset="0"/>
                        </a:rPr>
                        <a:t>Child Mortality</a:t>
                      </a:r>
                      <a:endParaRPr lang="de-DE" sz="2000" b="0"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i="0" u="none" strike="noStrike">
                          <a:solidFill>
                            <a:srgbClr val="000000"/>
                          </a:solidFill>
                          <a:effectLst/>
                          <a:latin typeface="Garamond" panose="02020404030301010803" pitchFamily="18" charset="0"/>
                        </a:rPr>
                        <a:t>1/6</a:t>
                      </a: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u="none" strike="noStrike">
                          <a:effectLst/>
                          <a:latin typeface="Garamond" panose="02020404030301010803" pitchFamily="18" charset="0"/>
                        </a:rPr>
                        <a:t>1/8</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323472">
                <a:tc vMerge="1">
                  <a:txBody>
                    <a:bodyPr/>
                    <a:lstStyle/>
                    <a:p>
                      <a:endParaRPr lang="de-DE"/>
                    </a:p>
                  </a:txBody>
                  <a:tcPr/>
                </a:tc>
                <a:tc>
                  <a:txBody>
                    <a:bodyPr/>
                    <a:lstStyle/>
                    <a:p>
                      <a:pPr algn="l" fontAlgn="ctr"/>
                      <a:r>
                        <a:rPr lang="de-DE" sz="2000" u="none" strike="noStrike">
                          <a:effectLst/>
                          <a:latin typeface="Garamond" panose="02020404030301010803" pitchFamily="18" charset="0"/>
                        </a:rPr>
                        <a:t>Nutrition</a:t>
                      </a:r>
                      <a:endParaRPr lang="de-DE" sz="2000" b="0" i="0" u="none" strike="noStrike">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i="0" u="none" strike="noStrike">
                          <a:solidFill>
                            <a:srgbClr val="000000"/>
                          </a:solidFill>
                          <a:effectLst/>
                          <a:latin typeface="Garamond" panose="02020404030301010803" pitchFamily="18" charset="0"/>
                        </a:rPr>
                        <a:t>1/6</a:t>
                      </a: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a:effectLst/>
                          <a:latin typeface="Garamond" panose="02020404030301010803" pitchFamily="18" charset="0"/>
                        </a:rPr>
                        <a:t>1/8</a:t>
                      </a:r>
                      <a:endParaRPr lang="de-DE" sz="2000" b="1" i="0" u="none" strike="noStrike">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3472">
                <a:tc rowSpan="6">
                  <a:txBody>
                    <a:bodyPr/>
                    <a:lstStyle/>
                    <a:p>
                      <a:pPr lvl="0" algn="ctr" fontAlgn="ctr"/>
                      <a:r>
                        <a:rPr lang="de-DE" sz="2000" b="1" u="none" strike="noStrike" dirty="0">
                          <a:effectLst/>
                          <a:latin typeface="Garamond" panose="02020404030301010803" pitchFamily="18" charset="0"/>
                        </a:rPr>
                        <a:t>Living Standard</a:t>
                      </a:r>
                      <a:endParaRPr lang="de-DE" sz="2000" b="1" i="0" u="none" strike="noStrike" dirty="0">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de-DE" sz="2000" u="none" strike="noStrike">
                          <a:effectLst/>
                          <a:latin typeface="Garamond" panose="02020404030301010803" pitchFamily="18" charset="0"/>
                        </a:rPr>
                        <a:t>Electricity</a:t>
                      </a:r>
                      <a:endParaRPr lang="de-DE" sz="2000" b="0"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i="0" u="none" strike="noStrike">
                          <a:solidFill>
                            <a:srgbClr val="000000"/>
                          </a:solidFill>
                          <a:effectLst/>
                          <a:latin typeface="Garamond" panose="02020404030301010803" pitchFamily="18" charset="0"/>
                        </a:rPr>
                        <a:t>1/18</a:t>
                      </a: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5"/>
                  </a:ext>
                </a:extLst>
              </a:tr>
              <a:tr h="351745">
                <a:tc vMerge="1">
                  <a:txBody>
                    <a:bodyPr/>
                    <a:lstStyle/>
                    <a:p>
                      <a:endParaRPr lang="de-DE"/>
                    </a:p>
                  </a:txBody>
                  <a:tcPr/>
                </a:tc>
                <a:tc>
                  <a:txBody>
                    <a:bodyPr/>
                    <a:lstStyle/>
                    <a:p>
                      <a:pPr algn="l" fontAlgn="ctr"/>
                      <a:r>
                        <a:rPr lang="de-DE" sz="2000" u="none" strike="noStrike">
                          <a:effectLst/>
                          <a:latin typeface="Garamond" panose="02020404030301010803" pitchFamily="18" charset="0"/>
                        </a:rPr>
                        <a:t>Improved Sanitation</a:t>
                      </a:r>
                      <a:endParaRPr lang="de-DE" sz="2000" b="0" i="0" u="none" strike="noStrike">
                        <a:solidFill>
                          <a:srgbClr val="000000"/>
                        </a:solidFill>
                        <a:effectLst/>
                        <a:latin typeface="Garamond" panose="02020404030301010803" pitchFamily="18" charset="0"/>
                      </a:endParaRPr>
                    </a:p>
                  </a:txBody>
                  <a:tcPr marL="6698" marR="6698" marT="6698"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2000" b="1" i="0" u="none" strike="noStrike">
                          <a:solidFill>
                            <a:srgbClr val="000000"/>
                          </a:solidFill>
                          <a:effectLst/>
                          <a:latin typeface="Garamond" panose="02020404030301010803" pitchFamily="18" charset="0"/>
                        </a:rPr>
                        <a:t>1/18</a:t>
                      </a:r>
                    </a:p>
                  </a:txBody>
                  <a:tcPr marL="6698" marR="6698" marT="6698" marB="0" anchor="ctr">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noFill/>
                  </a:tcPr>
                </a:tc>
                <a:extLst>
                  <a:ext uri="{0D108BD9-81ED-4DB2-BD59-A6C34878D82A}">
                    <a16:rowId xmlns:a16="http://schemas.microsoft.com/office/drawing/2014/main" val="10006"/>
                  </a:ext>
                </a:extLst>
              </a:tr>
              <a:tr h="274320">
                <a:tc vMerge="1">
                  <a:txBody>
                    <a:bodyPr/>
                    <a:lstStyle/>
                    <a:p>
                      <a:endParaRPr lang="de-DE"/>
                    </a:p>
                  </a:txBody>
                  <a:tcPr/>
                </a:tc>
                <a:tc>
                  <a:txBody>
                    <a:bodyPr/>
                    <a:lstStyle/>
                    <a:p>
                      <a:pPr algn="l" fontAlgn="ctr"/>
                      <a:r>
                        <a:rPr lang="de-DE" sz="2000" u="none" strike="noStrike">
                          <a:effectLst/>
                          <a:latin typeface="Garamond" panose="02020404030301010803" pitchFamily="18" charset="0"/>
                        </a:rPr>
                        <a:t>Improved Drinking Water</a:t>
                      </a:r>
                      <a:endParaRPr lang="de-DE" sz="2000" b="0" i="0" u="none" strike="noStrike">
                        <a:solidFill>
                          <a:srgbClr val="000000"/>
                        </a:solidFill>
                        <a:effectLst/>
                        <a:latin typeface="Garamond" panose="02020404030301010803" pitchFamily="18" charset="0"/>
                      </a:endParaRPr>
                    </a:p>
                  </a:txBody>
                  <a:tcPr marL="6698" marR="6698" marT="6698" marB="0" anchor="ctr">
                    <a:noFill/>
                  </a:tcPr>
                </a:tc>
                <a:tc>
                  <a:txBody>
                    <a:bodyPr/>
                    <a:lstStyle/>
                    <a:p>
                      <a:pPr algn="ctr" fontAlgn="ctr"/>
                      <a:r>
                        <a:rPr lang="de-DE" sz="2000" b="1" i="0" u="none" strike="noStrike">
                          <a:solidFill>
                            <a:srgbClr val="000000"/>
                          </a:solidFill>
                          <a:effectLst/>
                          <a:latin typeface="Garamond" panose="02020404030301010803" pitchFamily="18" charset="0"/>
                        </a:rPr>
                        <a:t>1/18</a:t>
                      </a:r>
                    </a:p>
                  </a:txBody>
                  <a:tcPr marL="6698" marR="6698" marT="6698" marB="0" anchor="ctr">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noFill/>
                  </a:tcPr>
                </a:tc>
                <a:extLst>
                  <a:ext uri="{0D108BD9-81ED-4DB2-BD59-A6C34878D82A}">
                    <a16:rowId xmlns:a16="http://schemas.microsoft.com/office/drawing/2014/main" val="10007"/>
                  </a:ext>
                </a:extLst>
              </a:tr>
              <a:tr h="323472">
                <a:tc vMerge="1">
                  <a:txBody>
                    <a:bodyPr/>
                    <a:lstStyle/>
                    <a:p>
                      <a:endParaRPr lang="de-DE"/>
                    </a:p>
                  </a:txBody>
                  <a:tcPr/>
                </a:tc>
                <a:tc>
                  <a:txBody>
                    <a:bodyPr/>
                    <a:lstStyle/>
                    <a:p>
                      <a:pPr algn="l" fontAlgn="ctr"/>
                      <a:r>
                        <a:rPr lang="de-DE" sz="2000" u="none" strike="noStrike">
                          <a:effectLst/>
                          <a:latin typeface="Garamond" panose="02020404030301010803" pitchFamily="18" charset="0"/>
                        </a:rPr>
                        <a:t>Housing</a:t>
                      </a:r>
                      <a:endParaRPr lang="de-DE" sz="2000" b="0" i="0" u="none" strike="noStrike">
                        <a:solidFill>
                          <a:srgbClr val="000000"/>
                        </a:solidFill>
                        <a:effectLst/>
                        <a:latin typeface="Garamond" panose="02020404030301010803" pitchFamily="18" charset="0"/>
                      </a:endParaRPr>
                    </a:p>
                  </a:txBody>
                  <a:tcPr marL="6698" marR="6698" marT="6698"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2000" b="1" i="0" u="none" strike="noStrike">
                          <a:solidFill>
                            <a:srgbClr val="000000"/>
                          </a:solidFill>
                          <a:effectLst/>
                          <a:latin typeface="Garamond" panose="02020404030301010803" pitchFamily="18" charset="0"/>
                        </a:rPr>
                        <a:t>1/18</a:t>
                      </a:r>
                    </a:p>
                  </a:txBody>
                  <a:tcPr marL="6698" marR="6698" marT="6698" marB="0" anchor="ctr">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noFill/>
                  </a:tcPr>
                </a:tc>
                <a:extLst>
                  <a:ext uri="{0D108BD9-81ED-4DB2-BD59-A6C34878D82A}">
                    <a16:rowId xmlns:a16="http://schemas.microsoft.com/office/drawing/2014/main" val="10008"/>
                  </a:ext>
                </a:extLst>
              </a:tr>
              <a:tr h="323472">
                <a:tc vMerge="1">
                  <a:txBody>
                    <a:bodyPr/>
                    <a:lstStyle/>
                    <a:p>
                      <a:endParaRPr lang="de-DE"/>
                    </a:p>
                  </a:txBody>
                  <a:tcPr/>
                </a:tc>
                <a:tc>
                  <a:txBody>
                    <a:bodyPr/>
                    <a:lstStyle/>
                    <a:p>
                      <a:pPr algn="l" fontAlgn="ctr"/>
                      <a:r>
                        <a:rPr lang="de-DE" sz="2000" u="none" strike="noStrike">
                          <a:effectLst/>
                          <a:latin typeface="Garamond" panose="02020404030301010803" pitchFamily="18" charset="0"/>
                        </a:rPr>
                        <a:t>Cooking Fuel</a:t>
                      </a:r>
                      <a:endParaRPr lang="de-DE" sz="2000" b="0" i="0" u="none" strike="noStrike">
                        <a:solidFill>
                          <a:srgbClr val="000000"/>
                        </a:solidFill>
                        <a:effectLst/>
                        <a:latin typeface="Garamond" panose="02020404030301010803" pitchFamily="18" charset="0"/>
                      </a:endParaRPr>
                    </a:p>
                  </a:txBody>
                  <a:tcPr marL="6698" marR="6698" marT="6698" marB="0" anchor="ctr">
                    <a:noFill/>
                  </a:tcPr>
                </a:tc>
                <a:tc>
                  <a:txBody>
                    <a:bodyPr/>
                    <a:lstStyle/>
                    <a:p>
                      <a:pPr algn="ctr" fontAlgn="ctr"/>
                      <a:r>
                        <a:rPr lang="de-DE" sz="2000" b="1" i="0" u="none" strike="noStrike">
                          <a:solidFill>
                            <a:srgbClr val="000000"/>
                          </a:solidFill>
                          <a:effectLst/>
                          <a:latin typeface="Garamond" panose="02020404030301010803" pitchFamily="18" charset="0"/>
                        </a:rPr>
                        <a:t>1/18</a:t>
                      </a:r>
                    </a:p>
                  </a:txBody>
                  <a:tcPr marL="6698" marR="6698" marT="6698" marB="0" anchor="ctr">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noFill/>
                  </a:tcPr>
                </a:tc>
                <a:extLst>
                  <a:ext uri="{0D108BD9-81ED-4DB2-BD59-A6C34878D82A}">
                    <a16:rowId xmlns:a16="http://schemas.microsoft.com/office/drawing/2014/main" val="10009"/>
                  </a:ext>
                </a:extLst>
              </a:tr>
              <a:tr h="351745">
                <a:tc vMerge="1">
                  <a:txBody>
                    <a:bodyPr/>
                    <a:lstStyle/>
                    <a:p>
                      <a:endParaRPr lang="de-DE"/>
                    </a:p>
                  </a:txBody>
                  <a:tcPr/>
                </a:tc>
                <a:tc>
                  <a:txBody>
                    <a:bodyPr/>
                    <a:lstStyle/>
                    <a:p>
                      <a:pPr algn="l" fontAlgn="ctr"/>
                      <a:r>
                        <a:rPr lang="de-DE" sz="2000" u="none" strike="noStrike">
                          <a:effectLst/>
                          <a:latin typeface="Garamond" panose="02020404030301010803" pitchFamily="18" charset="0"/>
                        </a:rPr>
                        <a:t>Assets Ownership</a:t>
                      </a:r>
                      <a:endParaRPr lang="de-DE" sz="2000" b="0" i="0" u="none" strike="noStrike">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2000" b="1" i="0" u="none" strike="noStrike">
                          <a:solidFill>
                            <a:srgbClr val="000000"/>
                          </a:solidFill>
                          <a:effectLst/>
                          <a:latin typeface="Garamond" panose="02020404030301010803" pitchFamily="18" charset="0"/>
                        </a:rPr>
                        <a:t>1/18</a:t>
                      </a: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a:effectLst/>
                          <a:latin typeface="Garamond" panose="02020404030301010803" pitchFamily="18" charset="0"/>
                        </a:rPr>
                        <a:t>1/24</a:t>
                      </a:r>
                      <a:endParaRPr lang="de-DE" sz="2000" b="1" i="0" u="none" strike="noStrike">
                        <a:solidFill>
                          <a:srgbClr val="00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4320">
                <a:tc rowSpan="2">
                  <a:txBody>
                    <a:bodyPr/>
                    <a:lstStyle/>
                    <a:p>
                      <a:pPr lvl="0" algn="ctr" fontAlgn="ctr"/>
                      <a:r>
                        <a:rPr lang="de-DE" sz="2000" b="1" u="none" strike="noStrike" dirty="0">
                          <a:solidFill>
                            <a:srgbClr val="FF0000"/>
                          </a:solidFill>
                          <a:effectLst/>
                          <a:latin typeface="Garamond" panose="02020404030301010803" pitchFamily="18" charset="0"/>
                        </a:rPr>
                        <a:t>Child </a:t>
                      </a:r>
                      <a:endParaRPr lang="de-DE" sz="2000" b="1" i="0" u="none" strike="noStrike" dirty="0">
                        <a:solidFill>
                          <a:srgbClr val="FF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de-DE" sz="2000" u="none" strike="noStrike">
                          <a:solidFill>
                            <a:srgbClr val="FF0000"/>
                          </a:solidFill>
                          <a:effectLst/>
                          <a:latin typeface="Garamond" panose="02020404030301010803" pitchFamily="18" charset="0"/>
                        </a:rPr>
                        <a:t>Child </a:t>
                      </a:r>
                      <a:r>
                        <a:rPr lang="de-DE" sz="2000" u="none" strike="noStrike" dirty="0" err="1">
                          <a:solidFill>
                            <a:srgbClr val="FF0000"/>
                          </a:solidFill>
                          <a:effectLst/>
                          <a:latin typeface="Garamond" panose="02020404030301010803" pitchFamily="18" charset="0"/>
                        </a:rPr>
                        <a:t>D</a:t>
                      </a:r>
                      <a:r>
                        <a:rPr lang="de-DE" sz="2000" u="none" strike="noStrike">
                          <a:solidFill>
                            <a:srgbClr val="FF0000"/>
                          </a:solidFill>
                          <a:effectLst/>
                          <a:latin typeface="Garamond" panose="02020404030301010803" pitchFamily="18" charset="0"/>
                        </a:rPr>
                        <a:t>evelopment</a:t>
                      </a:r>
                      <a:endParaRPr lang="de-DE" sz="2000" b="0" i="0" u="none" strike="noStrike" dirty="0">
                        <a:solidFill>
                          <a:srgbClr val="FF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endParaRPr lang="de-DE" sz="2000" b="1" i="0" u="none" strike="noStrike" dirty="0">
                        <a:solidFill>
                          <a:srgbClr val="FF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tc>
                  <a:txBody>
                    <a:bodyPr/>
                    <a:lstStyle/>
                    <a:p>
                      <a:pPr algn="ctr" fontAlgn="ctr"/>
                      <a:r>
                        <a:rPr lang="de-DE" sz="2000" b="1" u="none" strike="noStrike" dirty="0">
                          <a:solidFill>
                            <a:srgbClr val="FF0000"/>
                          </a:solidFill>
                          <a:effectLst/>
                          <a:latin typeface="Garamond" panose="02020404030301010803" pitchFamily="18" charset="0"/>
                        </a:rPr>
                        <a:t>1/8</a:t>
                      </a:r>
                      <a:endParaRPr lang="de-DE" sz="2000" b="1" i="0" u="none" strike="noStrike" dirty="0">
                        <a:solidFill>
                          <a:srgbClr val="FF0000"/>
                        </a:solidFill>
                        <a:effectLst/>
                        <a:latin typeface="Garamond" panose="02020404030301010803" pitchFamily="18" charset="0"/>
                      </a:endParaRPr>
                    </a:p>
                  </a:txBody>
                  <a:tcPr marL="6698" marR="6698" marT="6698"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1"/>
                  </a:ext>
                </a:extLst>
              </a:tr>
              <a:tr h="274320">
                <a:tc vMerge="1">
                  <a:txBody>
                    <a:bodyPr/>
                    <a:lstStyle/>
                    <a:p>
                      <a:endParaRPr lang="de-DE"/>
                    </a:p>
                  </a:txBody>
                  <a:tcPr/>
                </a:tc>
                <a:tc>
                  <a:txBody>
                    <a:bodyPr/>
                    <a:lstStyle/>
                    <a:p>
                      <a:pPr algn="l" fontAlgn="ctr"/>
                      <a:r>
                        <a:rPr lang="de-DE" sz="2000" u="none" strike="noStrike" err="1">
                          <a:solidFill>
                            <a:srgbClr val="FF0000"/>
                          </a:solidFill>
                          <a:effectLst/>
                          <a:latin typeface="Garamond" panose="02020404030301010803" pitchFamily="18" charset="0"/>
                        </a:rPr>
                        <a:t>Childhood</a:t>
                      </a:r>
                      <a:r>
                        <a:rPr lang="de-DE" sz="2000" u="none" strike="noStrike">
                          <a:solidFill>
                            <a:srgbClr val="FF0000"/>
                          </a:solidFill>
                          <a:effectLst/>
                          <a:latin typeface="Garamond" panose="02020404030301010803" pitchFamily="18" charset="0"/>
                        </a:rPr>
                        <a:t> Conditions</a:t>
                      </a:r>
                      <a:endParaRPr lang="de-DE" sz="2000" b="0" i="0" u="none" strike="noStrike" dirty="0">
                        <a:solidFill>
                          <a:srgbClr val="FF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endParaRPr lang="de-DE" sz="2000" b="1" i="0" u="none" strike="noStrike" dirty="0">
                        <a:solidFill>
                          <a:srgbClr val="FF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tc>
                  <a:txBody>
                    <a:bodyPr/>
                    <a:lstStyle/>
                    <a:p>
                      <a:pPr algn="ctr" fontAlgn="ctr"/>
                      <a:r>
                        <a:rPr lang="de-DE" sz="2000" b="1" u="none" strike="noStrike" dirty="0">
                          <a:solidFill>
                            <a:srgbClr val="FF0000"/>
                          </a:solidFill>
                          <a:effectLst/>
                          <a:latin typeface="Garamond" panose="02020404030301010803" pitchFamily="18" charset="0"/>
                        </a:rPr>
                        <a:t>1/8</a:t>
                      </a:r>
                      <a:endParaRPr lang="de-DE" sz="2000" b="1" i="0" u="none" strike="noStrike" dirty="0">
                        <a:solidFill>
                          <a:srgbClr val="FF0000"/>
                        </a:solidFill>
                        <a:effectLst/>
                        <a:latin typeface="Garamond" panose="02020404030301010803" pitchFamily="18" charset="0"/>
                      </a:endParaRPr>
                    </a:p>
                  </a:txBody>
                  <a:tcPr marL="6698" marR="6698" marT="6698"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4" name="Rectangle 2"/>
          <p:cNvSpPr txBox="1">
            <a:spLocks noChangeArrowheads="1"/>
          </p:cNvSpPr>
          <p:nvPr/>
        </p:nvSpPr>
        <p:spPr bwMode="auto">
          <a:xfrm>
            <a:off x="494184" y="0"/>
            <a:ext cx="8155632"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kern="0" dirty="0">
                <a:solidFill>
                  <a:srgbClr val="800000"/>
                </a:solidFill>
                <a:latin typeface="Garamond"/>
              </a:rPr>
              <a:t>Nepal C-MPI*</a:t>
            </a:r>
          </a:p>
        </p:txBody>
      </p:sp>
      <p:sp>
        <p:nvSpPr>
          <p:cNvPr id="2" name="TextBox 1">
            <a:extLst>
              <a:ext uri="{FF2B5EF4-FFF2-40B4-BE49-F238E27FC236}">
                <a16:creationId xmlns:a16="http://schemas.microsoft.com/office/drawing/2014/main" id="{D57796D0-8523-475C-9C9D-49CB6F265B12}"/>
              </a:ext>
            </a:extLst>
          </p:cNvPr>
          <p:cNvSpPr txBox="1"/>
          <p:nvPr/>
        </p:nvSpPr>
        <p:spPr>
          <a:xfrm>
            <a:off x="3733800" y="6059269"/>
            <a:ext cx="3733800" cy="646331"/>
          </a:xfrm>
          <a:prstGeom prst="rect">
            <a:avLst/>
          </a:prstGeom>
          <a:noFill/>
        </p:spPr>
        <p:txBody>
          <a:bodyPr wrap="square" rtlCol="0">
            <a:spAutoFit/>
          </a:bodyPr>
          <a:lstStyle/>
          <a:p>
            <a:r>
              <a:rPr lang="en-GB" dirty="0"/>
              <a:t>* Draws on work in progress with Ana Vaz and Chris Oldiges</a:t>
            </a:r>
          </a:p>
        </p:txBody>
      </p:sp>
    </p:spTree>
    <p:extLst>
      <p:ext uri="{BB962C8B-B14F-4D97-AF65-F5344CB8AC3E}">
        <p14:creationId xmlns:p14="http://schemas.microsoft.com/office/powerpoint/2010/main" val="184919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2"/>
          <p:cNvSpPr>
            <a:spLocks noGrp="1" noChangeArrowheads="1"/>
          </p:cNvSpPr>
          <p:nvPr>
            <p:ph type="title"/>
          </p:nvPr>
        </p:nvSpPr>
        <p:spPr>
          <a:xfrm>
            <a:off x="1409700" y="0"/>
            <a:ext cx="7124700" cy="1066800"/>
          </a:xfrm>
        </p:spPr>
        <p:txBody>
          <a:bodyPr/>
          <a:lstStyle/>
          <a:p>
            <a:pPr eaLnBrk="1" hangingPunct="1"/>
            <a:r>
              <a:rPr lang="en-US" sz="3600" b="1" dirty="0">
                <a:solidFill>
                  <a:srgbClr val="800000"/>
                </a:solidFill>
              </a:rPr>
              <a:t>Child poverty: the urge to integrate</a:t>
            </a:r>
          </a:p>
        </p:txBody>
      </p:sp>
      <p:sp>
        <p:nvSpPr>
          <p:cNvPr id="24588" name="Rectangle 3"/>
          <p:cNvSpPr>
            <a:spLocks noGrp="1" noChangeArrowheads="1"/>
          </p:cNvSpPr>
          <p:nvPr>
            <p:ph type="body" idx="1"/>
          </p:nvPr>
        </p:nvSpPr>
        <p:spPr>
          <a:xfrm>
            <a:off x="457200" y="1219200"/>
            <a:ext cx="8534722" cy="5638800"/>
          </a:xfrm>
        </p:spPr>
        <p:txBody>
          <a:bodyPr/>
          <a:lstStyle/>
          <a:p>
            <a:pPr eaLnBrk="1" hangingPunct="1">
              <a:spcBef>
                <a:spcPts val="700"/>
              </a:spcBef>
            </a:pPr>
            <a:r>
              <a:rPr lang="en-GB" sz="2400" b="1" dirty="0">
                <a:solidFill>
                  <a:srgbClr val="000000"/>
                </a:solidFill>
                <a:sym typeface="Symbol" pitchFamily="18" charset="2"/>
              </a:rPr>
              <a:t>Ownership: </a:t>
            </a:r>
            <a:r>
              <a:rPr lang="en-GB" sz="2400" dirty="0">
                <a:solidFill>
                  <a:srgbClr val="000000"/>
                </a:solidFill>
                <a:sym typeface="Symbol" pitchFamily="18" charset="2"/>
              </a:rPr>
              <a:t>Most countries spend 1-3 years building political consensus and statistical skill to make a permanent official MPI</a:t>
            </a:r>
          </a:p>
          <a:p>
            <a:pPr eaLnBrk="1" hangingPunct="1">
              <a:spcBef>
                <a:spcPts val="700"/>
              </a:spcBef>
              <a:buFontTx/>
              <a:buNone/>
            </a:pPr>
            <a:r>
              <a:rPr lang="en-GB" sz="2400" dirty="0">
                <a:solidFill>
                  <a:srgbClr val="000000"/>
                </a:solidFill>
                <a:sym typeface="Symbol" pitchFamily="18" charset="2"/>
              </a:rPr>
              <a:t>			</a:t>
            </a:r>
            <a:r>
              <a:rPr lang="en-GB" sz="2400" i="1" dirty="0">
                <a:solidFill>
                  <a:srgbClr val="000000"/>
                </a:solidFill>
                <a:sym typeface="Symbol" pitchFamily="18" charset="2"/>
              </a:rPr>
              <a:t>Would this be possible for ‘Child-MPI’? </a:t>
            </a:r>
            <a:br>
              <a:rPr lang="en-GB" sz="2400" i="1" dirty="0">
                <a:solidFill>
                  <a:srgbClr val="000000"/>
                </a:solidFill>
                <a:sym typeface="Symbol" pitchFamily="18" charset="2"/>
              </a:rPr>
            </a:br>
            <a:endParaRPr lang="en-GB" sz="2400" i="1" dirty="0">
              <a:solidFill>
                <a:srgbClr val="000000"/>
              </a:solidFill>
              <a:sym typeface="Symbol" pitchFamily="18" charset="2"/>
            </a:endParaRPr>
          </a:p>
          <a:p>
            <a:pPr eaLnBrk="1" hangingPunct="1">
              <a:spcBef>
                <a:spcPts val="700"/>
              </a:spcBef>
            </a:pPr>
            <a:r>
              <a:rPr lang="en-GB" sz="2400" b="1" dirty="0">
                <a:solidFill>
                  <a:srgbClr val="000000"/>
                </a:solidFill>
                <a:sym typeface="Symbol" pitchFamily="18" charset="2"/>
              </a:rPr>
              <a:t>Policy use: </a:t>
            </a:r>
            <a:r>
              <a:rPr lang="en-GB" sz="2400" dirty="0">
                <a:solidFill>
                  <a:srgbClr val="000000"/>
                </a:solidFill>
                <a:sym typeface="Symbol" pitchFamily="18" charset="2"/>
              </a:rPr>
              <a:t>Most national MPIs are used for policy design, coordination, for budget allocation, targeting and coordination.</a:t>
            </a:r>
          </a:p>
          <a:p>
            <a:pPr marL="457200" lvl="1" indent="0" eaLnBrk="1" hangingPunct="1">
              <a:spcBef>
                <a:spcPts val="700"/>
              </a:spcBef>
              <a:buNone/>
            </a:pPr>
            <a:r>
              <a:rPr lang="en-GB" sz="2400" i="1" dirty="0">
                <a:solidFill>
                  <a:srgbClr val="000000"/>
                </a:solidFill>
                <a:sym typeface="Symbol" pitchFamily="18" charset="2"/>
              </a:rPr>
              <a:t>		Would a Child-MPI be </a:t>
            </a:r>
            <a:r>
              <a:rPr lang="en-GB" sz="2400" i="1" u="sng" dirty="0">
                <a:solidFill>
                  <a:srgbClr val="000000"/>
                </a:solidFill>
                <a:sym typeface="Symbol" pitchFamily="18" charset="2"/>
              </a:rPr>
              <a:t>used</a:t>
            </a:r>
            <a:r>
              <a:rPr lang="en-GB" sz="2400" i="1" dirty="0">
                <a:solidFill>
                  <a:srgbClr val="000000"/>
                </a:solidFill>
                <a:sym typeface="Symbol" pitchFamily="18" charset="2"/>
              </a:rPr>
              <a:t>?  Would it conflict with Nat’l?</a:t>
            </a:r>
            <a:br>
              <a:rPr lang="en-GB" sz="2400" i="1" dirty="0">
                <a:solidFill>
                  <a:srgbClr val="000000"/>
                </a:solidFill>
                <a:sym typeface="Symbol" pitchFamily="18" charset="2"/>
              </a:rPr>
            </a:br>
            <a:endParaRPr lang="en-GB" sz="2400" i="1" dirty="0">
              <a:solidFill>
                <a:srgbClr val="000000"/>
              </a:solidFill>
              <a:sym typeface="Symbol" pitchFamily="18" charset="2"/>
            </a:endParaRPr>
          </a:p>
          <a:p>
            <a:pPr eaLnBrk="1" hangingPunct="1">
              <a:spcBef>
                <a:spcPts val="700"/>
              </a:spcBef>
            </a:pPr>
            <a:r>
              <a:rPr lang="en-GB" sz="2400" b="1" dirty="0">
                <a:solidFill>
                  <a:srgbClr val="000000"/>
                </a:solidFill>
                <a:sym typeface="Symbol" pitchFamily="18" charset="2"/>
              </a:rPr>
              <a:t>Simplicity: </a:t>
            </a:r>
            <a:r>
              <a:rPr lang="en-GB" sz="2400" dirty="0">
                <a:solidFill>
                  <a:srgbClr val="000000"/>
                </a:solidFill>
                <a:sym typeface="Symbol" pitchFamily="18" charset="2"/>
              </a:rPr>
              <a:t>There is a real concern of ‘statistical overload’ – having a national and child MPI could confuse so dampen action.</a:t>
            </a:r>
          </a:p>
          <a:p>
            <a:pPr marL="457200" lvl="1" indent="0" eaLnBrk="1" hangingPunct="1">
              <a:spcBef>
                <a:spcPts val="700"/>
              </a:spcBef>
              <a:buNone/>
            </a:pPr>
            <a:r>
              <a:rPr lang="en-GB" sz="2000" i="1" dirty="0">
                <a:solidFill>
                  <a:srgbClr val="000000"/>
                </a:solidFill>
                <a:sym typeface="Symbol" pitchFamily="18" charset="2"/>
              </a:rPr>
              <a:t>		</a:t>
            </a:r>
            <a:r>
              <a:rPr lang="en-GB" sz="2400" i="1" dirty="0">
                <a:solidFill>
                  <a:srgbClr val="000000"/>
                </a:solidFill>
                <a:sym typeface="Symbol" pitchFamily="18" charset="2"/>
              </a:rPr>
              <a:t>Could a C-MPI be linked to Nat’l MPI? </a:t>
            </a:r>
            <a:r>
              <a:rPr lang="en-GB" sz="2400" dirty="0">
                <a:solidFill>
                  <a:srgbClr val="000000"/>
                </a:solidFill>
                <a:sym typeface="Symbol" pitchFamily="18" charset="2"/>
              </a:rPr>
              <a:t> </a:t>
            </a:r>
            <a:endParaRPr lang="en-GB" sz="2400" b="1" dirty="0">
              <a:solidFill>
                <a:srgbClr val="000000"/>
              </a:solidFill>
              <a:sym typeface="Symbol" pitchFamily="18" charset="2"/>
            </a:endParaRPr>
          </a:p>
        </p:txBody>
      </p:sp>
    </p:spTree>
    <p:extLst>
      <p:ext uri="{BB962C8B-B14F-4D97-AF65-F5344CB8AC3E}">
        <p14:creationId xmlns:p14="http://schemas.microsoft.com/office/powerpoint/2010/main" val="358450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eaLnBrk="1" hangingPunct="1"/>
            <a:r>
              <a:rPr lang="en-GB" sz="3600" b="1" dirty="0">
                <a:solidFill>
                  <a:srgbClr val="760000"/>
                </a:solidFill>
              </a:rPr>
              <a:t>Child Poverty &amp; National MPI: 4 Strategies</a:t>
            </a:r>
            <a:endParaRPr lang="en-US" sz="3600" b="1" dirty="0">
              <a:solidFill>
                <a:srgbClr val="760000"/>
              </a:solidFill>
            </a:endParaRPr>
          </a:p>
        </p:txBody>
      </p:sp>
      <p:sp>
        <p:nvSpPr>
          <p:cNvPr id="49157" name="Rectangle 7"/>
          <p:cNvSpPr>
            <a:spLocks noChangeArrowheads="1"/>
          </p:cNvSpPr>
          <p:nvPr/>
        </p:nvSpPr>
        <p:spPr bwMode="auto">
          <a:xfrm>
            <a:off x="298903" y="1295400"/>
            <a:ext cx="8653698"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dirty="0">
                <a:solidFill>
                  <a:srgbClr val="C00000"/>
                </a:solidFill>
                <a:latin typeface="+mj-lt"/>
              </a:rPr>
              <a:t>ALWAYS </a:t>
            </a:r>
            <a:r>
              <a:rPr lang="en-GB" sz="2800" b="1" dirty="0">
                <a:solidFill>
                  <a:srgbClr val="000000"/>
                </a:solidFill>
                <a:latin typeface="+mj-lt"/>
              </a:rPr>
              <a:t>Include key </a:t>
            </a:r>
            <a:r>
              <a:rPr lang="en-GB" sz="2800" b="1" u="sng" dirty="0">
                <a:solidFill>
                  <a:srgbClr val="000000"/>
                </a:solidFill>
                <a:latin typeface="+mj-lt"/>
              </a:rPr>
              <a:t>Child Indicators</a:t>
            </a:r>
            <a:r>
              <a:rPr lang="en-GB" sz="2800" b="1" i="1" dirty="0">
                <a:solidFill>
                  <a:srgbClr val="000000"/>
                </a:solidFill>
                <a:latin typeface="+mj-lt"/>
              </a:rPr>
              <a:t> </a:t>
            </a:r>
            <a:r>
              <a:rPr lang="en-GB" sz="2800" b="1" dirty="0">
                <a:solidFill>
                  <a:srgbClr val="000000"/>
                </a:solidFill>
                <a:latin typeface="+mj-lt"/>
              </a:rPr>
              <a:t>in National MPI</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dirty="0">
                <a:solidFill>
                  <a:srgbClr val="C00000"/>
                </a:solidFill>
              </a:rPr>
              <a:t>ALWAYS </a:t>
            </a:r>
            <a:r>
              <a:rPr lang="en-GB" sz="2800" b="1" u="sng" dirty="0">
                <a:solidFill>
                  <a:srgbClr val="000000"/>
                </a:solidFill>
                <a:latin typeface="+mj-lt"/>
              </a:rPr>
              <a:t>Disaggregate</a:t>
            </a:r>
            <a:r>
              <a:rPr lang="en-GB" sz="2800" b="1" dirty="0">
                <a:solidFill>
                  <a:srgbClr val="000000"/>
                </a:solidFill>
                <a:latin typeface="+mj-lt"/>
              </a:rPr>
              <a:t> the National MPI by age</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dirty="0">
                <a:solidFill>
                  <a:srgbClr val="C00000"/>
                </a:solidFill>
              </a:rPr>
              <a:t>ALWAYS </a:t>
            </a:r>
            <a:r>
              <a:rPr lang="en-GB" sz="2800" b="1" dirty="0">
                <a:solidFill>
                  <a:srgbClr val="000000"/>
                </a:solidFill>
                <a:latin typeface="+mj-lt"/>
                <a:ea typeface="+mn-ea"/>
              </a:rPr>
              <a:t>Do </a:t>
            </a:r>
            <a:r>
              <a:rPr lang="en-GB" sz="2800" b="1" u="sng" dirty="0">
                <a:solidFill>
                  <a:srgbClr val="000000"/>
                </a:solidFill>
                <a:latin typeface="+mj-lt"/>
                <a:ea typeface="+mn-ea"/>
              </a:rPr>
              <a:t>Intrahousehold Analysis</a:t>
            </a:r>
            <a:r>
              <a:rPr lang="en-GB" sz="2800" b="1" dirty="0">
                <a:solidFill>
                  <a:srgbClr val="000000"/>
                </a:solidFill>
                <a:latin typeface="+mj-lt"/>
                <a:ea typeface="+mn-ea"/>
              </a:rPr>
              <a:t> (age, gender)</a:t>
            </a:r>
            <a:br>
              <a:rPr lang="en-GB" sz="2800" b="1" dirty="0">
                <a:solidFill>
                  <a:srgbClr val="000000"/>
                </a:solidFill>
                <a:latin typeface="+mj-lt"/>
                <a:ea typeface="+mn-ea"/>
              </a:rPr>
            </a:br>
            <a:endParaRPr lang="en-GB" sz="2800" b="1"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Use a Child MPI that </a:t>
            </a:r>
            <a:r>
              <a:rPr lang="en-GB" sz="2800" b="1" u="sng" dirty="0">
                <a:solidFill>
                  <a:srgbClr val="000000"/>
                </a:solidFill>
                <a:latin typeface="+mj-lt"/>
              </a:rPr>
              <a:t>directly links to National MPI</a:t>
            </a:r>
            <a:endParaRPr lang="en-GB" sz="2400" b="1" u="sng" dirty="0">
              <a:solidFill>
                <a:srgbClr val="000000"/>
              </a:solidFill>
              <a:latin typeface="+mj-lt"/>
              <a:ea typeface="+mn-ea"/>
            </a:endParaRPr>
          </a:p>
          <a:p>
            <a:pPr marL="342900" indent="-342900" eaLnBrk="0" hangingPunct="0">
              <a:lnSpc>
                <a:spcPct val="90000"/>
              </a:lnSpc>
              <a:spcBef>
                <a:spcPct val="20000"/>
              </a:spcBef>
              <a:buFontTx/>
              <a:buChar char="•"/>
            </a:pPr>
            <a:endParaRPr lang="en-GB" sz="2400" dirty="0">
              <a:solidFill>
                <a:srgbClr val="000000"/>
              </a:solidFill>
              <a:latin typeface="+mj-lt"/>
              <a:ea typeface="+mn-ea"/>
            </a:endParaRPr>
          </a:p>
        </p:txBody>
      </p:sp>
    </p:spTree>
    <p:extLst>
      <p:ext uri="{BB962C8B-B14F-4D97-AF65-F5344CB8AC3E}">
        <p14:creationId xmlns:p14="http://schemas.microsoft.com/office/powerpoint/2010/main" val="218587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0" y="0"/>
            <a:ext cx="9144000" cy="6858000"/>
          </a:xfrm>
          <a:solidFill>
            <a:srgbClr val="800000"/>
          </a:solidFill>
        </p:spPr>
        <p:txBody>
          <a:bodyPr anchor="ctr"/>
          <a:lstStyle/>
          <a:p>
            <a:br>
              <a:rPr lang="en-US" sz="4000" b="1" dirty="0">
                <a:solidFill>
                  <a:schemeClr val="bg1"/>
                </a:solidFill>
                <a:latin typeface="Garamond" pitchFamily="18" charset="0"/>
              </a:rPr>
            </a:br>
            <a:br>
              <a:rPr lang="en-US" sz="4000" b="1" dirty="0">
                <a:solidFill>
                  <a:schemeClr val="bg1"/>
                </a:solidFill>
              </a:rPr>
            </a:br>
            <a:r>
              <a:rPr lang="en-US" sz="4000" b="1" dirty="0">
                <a:solidFill>
                  <a:schemeClr val="bg1"/>
                </a:solidFill>
                <a:latin typeface="Garamond" pitchFamily="18" charset="0"/>
              </a:rPr>
              <a:t>THANK YOU</a:t>
            </a:r>
            <a:br>
              <a:rPr lang="en-US" sz="4000" b="1">
                <a:solidFill>
                  <a:schemeClr val="bg1"/>
                </a:solidFill>
                <a:latin typeface="Garamond" pitchFamily="18" charset="0"/>
              </a:rPr>
            </a:br>
            <a:endParaRPr lang="en-US" sz="3600" b="1" dirty="0">
              <a:solidFill>
                <a:srgbClr val="77933C"/>
              </a:solidFill>
            </a:endParaRPr>
          </a:p>
        </p:txBody>
      </p:sp>
      <p:pic>
        <p:nvPicPr>
          <p:cNvPr id="6147" name="Picture 6" descr="faces_banner.JPG"/>
          <p:cNvPicPr>
            <a:picLocks noChangeAspect="1"/>
          </p:cNvPicPr>
          <p:nvPr/>
        </p:nvPicPr>
        <p:blipFill>
          <a:blip r:embed="rId3" cstate="print"/>
          <a:srcRect b="70790"/>
          <a:stretch>
            <a:fillRect/>
          </a:stretch>
        </p:blipFill>
        <p:spPr bwMode="auto">
          <a:xfrm>
            <a:off x="0" y="0"/>
            <a:ext cx="9115425" cy="1112838"/>
          </a:xfrm>
          <a:prstGeom prst="rect">
            <a:avLst/>
          </a:prstGeom>
          <a:noFill/>
          <a:ln w="9525">
            <a:noFill/>
            <a:miter lim="800000"/>
            <a:headEnd/>
            <a:tailEnd/>
          </a:ln>
        </p:spPr>
      </p:pic>
    </p:spTree>
    <p:extLst>
      <p:ext uri="{BB962C8B-B14F-4D97-AF65-F5344CB8AC3E}">
        <p14:creationId xmlns:p14="http://schemas.microsoft.com/office/powerpoint/2010/main" val="127595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4847" y="508518"/>
            <a:ext cx="9036496" cy="645368"/>
          </a:xfrm>
        </p:spPr>
        <p:txBody>
          <a:bodyPr/>
          <a:lstStyle/>
          <a:p>
            <a:pPr eaLnBrk="1" hangingPunct="1"/>
            <a:r>
              <a:rPr lang="en-GB" sz="3600" b="1" dirty="0">
                <a:solidFill>
                  <a:srgbClr val="760000"/>
                </a:solidFill>
              </a:rPr>
              <a:t>Why Measure?</a:t>
            </a:r>
            <a:endParaRPr lang="en-US" sz="3600" b="1" dirty="0">
              <a:solidFill>
                <a:srgbClr val="760000"/>
              </a:solidFill>
            </a:endParaRPr>
          </a:p>
        </p:txBody>
      </p:sp>
      <p:sp>
        <p:nvSpPr>
          <p:cNvPr id="49157" name="Rectangle 7"/>
          <p:cNvSpPr>
            <a:spLocks noChangeArrowheads="1"/>
          </p:cNvSpPr>
          <p:nvPr/>
        </p:nvSpPr>
        <p:spPr bwMode="auto">
          <a:xfrm>
            <a:off x="457645" y="1562100"/>
            <a:ext cx="8270900"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342900" indent="-342900" eaLnBrk="0" hangingPunct="0">
              <a:lnSpc>
                <a:spcPct val="90000"/>
              </a:lnSpc>
              <a:spcBef>
                <a:spcPct val="20000"/>
              </a:spcBef>
              <a:buFontTx/>
              <a:buChar char="•"/>
            </a:pPr>
            <a:r>
              <a:rPr lang="en-GB" sz="2800" b="1" dirty="0">
                <a:solidFill>
                  <a:srgbClr val="000000"/>
                </a:solidFill>
                <a:latin typeface="+mj-lt"/>
                <a:ea typeface="+mn-ea"/>
              </a:rPr>
              <a:t>In order to inform action to end poverty</a:t>
            </a:r>
          </a:p>
          <a:p>
            <a:pPr marL="342900" indent="-342900" eaLnBrk="0" hangingPunct="0">
              <a:lnSpc>
                <a:spcPct val="90000"/>
              </a:lnSpc>
              <a:spcBef>
                <a:spcPct val="20000"/>
              </a:spcBef>
              <a:buFontTx/>
              <a:buChar char="•"/>
            </a:pPr>
            <a:endParaRPr lang="en-GB" sz="2800" dirty="0">
              <a:solidFill>
                <a:srgbClr val="000000"/>
              </a:solidFill>
              <a:latin typeface="+mj-lt"/>
            </a:endParaRPr>
          </a:p>
          <a:p>
            <a:pPr eaLnBrk="0" hangingPunct="0">
              <a:lnSpc>
                <a:spcPct val="90000"/>
              </a:lnSpc>
              <a:spcBef>
                <a:spcPct val="20000"/>
              </a:spcBef>
            </a:pPr>
            <a:r>
              <a:rPr lang="en-GB" sz="2800" dirty="0">
                <a:solidFill>
                  <a:srgbClr val="000000"/>
                </a:solidFill>
                <a:latin typeface="+mj-lt"/>
                <a:ea typeface="+mn-ea"/>
              </a:rPr>
              <a:t>	This is the same for </a:t>
            </a:r>
            <a:r>
              <a:rPr lang="en-GB" sz="2800" b="1" dirty="0">
                <a:solidFill>
                  <a:srgbClr val="000000"/>
                </a:solidFill>
                <a:latin typeface="+mj-lt"/>
                <a:ea typeface="+mn-ea"/>
              </a:rPr>
              <a:t>National Poverty </a:t>
            </a:r>
          </a:p>
          <a:p>
            <a:pPr eaLnBrk="0" hangingPunct="0">
              <a:lnSpc>
                <a:spcPct val="90000"/>
              </a:lnSpc>
              <a:spcBef>
                <a:spcPct val="20000"/>
              </a:spcBef>
            </a:pPr>
            <a:r>
              <a:rPr lang="en-GB" sz="2800" dirty="0">
                <a:solidFill>
                  <a:srgbClr val="000000"/>
                </a:solidFill>
                <a:latin typeface="+mj-lt"/>
              </a:rPr>
              <a:t>			     and for </a:t>
            </a:r>
          </a:p>
          <a:p>
            <a:pPr eaLnBrk="0" hangingPunct="0">
              <a:lnSpc>
                <a:spcPct val="90000"/>
              </a:lnSpc>
              <a:spcBef>
                <a:spcPct val="20000"/>
              </a:spcBef>
            </a:pPr>
            <a:r>
              <a:rPr lang="en-GB" sz="2800" dirty="0">
                <a:solidFill>
                  <a:srgbClr val="000000"/>
                </a:solidFill>
                <a:latin typeface="+mj-lt"/>
                <a:ea typeface="+mn-ea"/>
              </a:rPr>
              <a:t>			</a:t>
            </a:r>
            <a:r>
              <a:rPr lang="en-GB" sz="2800" b="1" dirty="0">
                <a:solidFill>
                  <a:srgbClr val="000000"/>
                </a:solidFill>
                <a:latin typeface="+mj-lt"/>
                <a:ea typeface="+mn-ea"/>
              </a:rPr>
              <a:t>Child Poverty</a:t>
            </a:r>
          </a:p>
          <a:p>
            <a:pPr eaLnBrk="0" hangingPunct="0">
              <a:lnSpc>
                <a:spcPct val="90000"/>
              </a:lnSpc>
              <a:spcBef>
                <a:spcPct val="20000"/>
              </a:spcBef>
            </a:pPr>
            <a:endParaRPr lang="en-GB" sz="2800" dirty="0">
              <a:solidFill>
                <a:srgbClr val="000000"/>
              </a:solidFill>
              <a:latin typeface="+mj-lt"/>
            </a:endParaRPr>
          </a:p>
          <a:p>
            <a:pPr eaLnBrk="0" hangingPunct="0">
              <a:lnSpc>
                <a:spcPct val="90000"/>
              </a:lnSpc>
              <a:spcBef>
                <a:spcPct val="20000"/>
              </a:spcBef>
            </a:pPr>
            <a:r>
              <a:rPr lang="en-GB" sz="2800" dirty="0">
                <a:solidFill>
                  <a:srgbClr val="000000"/>
                </a:solidFill>
                <a:latin typeface="+mj-lt"/>
                <a:ea typeface="+mn-ea"/>
              </a:rPr>
              <a:t>Both use MPIs.   </a:t>
            </a:r>
            <a:r>
              <a:rPr lang="en-GB" sz="2800" b="1" dirty="0">
                <a:solidFill>
                  <a:srgbClr val="000000"/>
                </a:solidFill>
                <a:latin typeface="+mj-lt"/>
                <a:ea typeface="+mn-ea"/>
              </a:rPr>
              <a:t>How can we build in a synergy</a:t>
            </a:r>
            <a:r>
              <a:rPr lang="en-GB" sz="2800" dirty="0">
                <a:solidFill>
                  <a:srgbClr val="000000"/>
                </a:solidFill>
                <a:latin typeface="+mj-lt"/>
                <a:ea typeface="+mn-ea"/>
              </a:rPr>
              <a:t>? </a:t>
            </a:r>
            <a:endParaRPr lang="en-GB" sz="2400" dirty="0">
              <a:solidFill>
                <a:srgbClr val="000000"/>
              </a:solidFill>
              <a:latin typeface="+mj-lt"/>
              <a:ea typeface="+mn-ea"/>
            </a:endParaRPr>
          </a:p>
          <a:p>
            <a:pPr marL="342900" indent="-342900" eaLnBrk="0" hangingPunct="0">
              <a:lnSpc>
                <a:spcPct val="90000"/>
              </a:lnSpc>
              <a:spcBef>
                <a:spcPct val="20000"/>
              </a:spcBef>
              <a:buFontTx/>
              <a:buChar char="•"/>
            </a:pPr>
            <a:endParaRPr lang="en-GB" sz="2400" dirty="0">
              <a:solidFill>
                <a:srgbClr val="000000"/>
              </a:solidFill>
              <a:latin typeface="+mj-lt"/>
              <a:ea typeface="+mn-ea"/>
            </a:endParaRPr>
          </a:p>
        </p:txBody>
      </p:sp>
    </p:spTree>
    <p:extLst>
      <p:ext uri="{BB962C8B-B14F-4D97-AF65-F5344CB8AC3E}">
        <p14:creationId xmlns:p14="http://schemas.microsoft.com/office/powerpoint/2010/main" val="121861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eaLnBrk="1" hangingPunct="1"/>
            <a:r>
              <a:rPr lang="en-GB" sz="3600" b="1" dirty="0">
                <a:solidFill>
                  <a:srgbClr val="760000"/>
                </a:solidFill>
              </a:rPr>
              <a:t>Observations and Challenges</a:t>
            </a:r>
            <a:endParaRPr lang="en-US" sz="3600" b="1" dirty="0">
              <a:solidFill>
                <a:srgbClr val="760000"/>
              </a:solidFill>
            </a:endParaRPr>
          </a:p>
        </p:txBody>
      </p:sp>
      <p:sp>
        <p:nvSpPr>
          <p:cNvPr id="49157" name="Rectangle 7"/>
          <p:cNvSpPr>
            <a:spLocks noChangeArrowheads="1"/>
          </p:cNvSpPr>
          <p:nvPr/>
        </p:nvSpPr>
        <p:spPr bwMode="auto">
          <a:xfrm>
            <a:off x="490302" y="1143000"/>
            <a:ext cx="8653698" cy="3733800"/>
          </a:xfrm>
          <a:prstGeom prst="rect">
            <a:avLst/>
          </a:prstGeom>
          <a:noFill/>
          <a:ln w="9525">
            <a:noFill/>
            <a:miter lim="800000"/>
            <a:headEnd/>
            <a:tailEnd/>
          </a:ln>
        </p:spPr>
        <p:txBody>
          <a:bodyPr/>
          <a:lstStyle/>
          <a:p>
            <a:pPr marL="457200" indent="-457200" eaLnBrk="0" hangingPunct="0">
              <a:lnSpc>
                <a:spcPct val="90000"/>
              </a:lnSpc>
              <a:spcBef>
                <a:spcPct val="20000"/>
              </a:spcBef>
              <a:buFont typeface="+mj-lt"/>
              <a:buAutoNum type="arabicPeriod"/>
            </a:pPr>
            <a:r>
              <a:rPr lang="en-GB" sz="2800" dirty="0">
                <a:solidFill>
                  <a:srgbClr val="000000"/>
                </a:solidFill>
              </a:rPr>
              <a:t>A Child MPI should </a:t>
            </a:r>
            <a:r>
              <a:rPr lang="en-GB" sz="2800" b="1" dirty="0">
                <a:solidFill>
                  <a:srgbClr val="000000"/>
                </a:solidFill>
              </a:rPr>
              <a:t>not compete </a:t>
            </a:r>
            <a:r>
              <a:rPr lang="en-GB" sz="2800" dirty="0">
                <a:solidFill>
                  <a:srgbClr val="000000"/>
                </a:solidFill>
              </a:rPr>
              <a:t>with a National MPI. Rather, </a:t>
            </a:r>
            <a:r>
              <a:rPr lang="en-GB" sz="2800" dirty="0">
                <a:solidFill>
                  <a:srgbClr val="000000"/>
                </a:solidFill>
                <a:latin typeface="+mj-lt"/>
              </a:rPr>
              <a:t>a child focus</a:t>
            </a:r>
            <a:r>
              <a:rPr lang="en-GB" sz="2800" dirty="0">
                <a:solidFill>
                  <a:srgbClr val="000000"/>
                </a:solidFill>
                <a:latin typeface="+mj-lt"/>
                <a:ea typeface="+mn-ea"/>
              </a:rPr>
              <a:t> should synergise &amp; activate action.</a:t>
            </a:r>
            <a:br>
              <a:rPr lang="en-GB" sz="2800" dirty="0">
                <a:solidFill>
                  <a:srgbClr val="000000"/>
                </a:solidFill>
                <a:latin typeface="+mj-lt"/>
                <a:ea typeface="+mn-ea"/>
              </a:rPr>
            </a:br>
            <a:endParaRPr lang="en-GB" sz="2800" dirty="0">
              <a:solidFill>
                <a:srgbClr val="000000"/>
              </a:solidFill>
              <a:latin typeface="+mj-lt"/>
              <a:ea typeface="+mn-ea"/>
            </a:endParaRPr>
          </a:p>
          <a:p>
            <a:pPr marL="457200" indent="-457200" eaLnBrk="0" hangingPunct="0">
              <a:lnSpc>
                <a:spcPct val="90000"/>
              </a:lnSpc>
              <a:spcBef>
                <a:spcPct val="20000"/>
              </a:spcBef>
              <a:buFont typeface="+mj-lt"/>
              <a:buAutoNum type="arabicPeriod"/>
            </a:pPr>
            <a:r>
              <a:rPr lang="en-GB" sz="2800" b="1" dirty="0">
                <a:solidFill>
                  <a:srgbClr val="000000"/>
                </a:solidFill>
                <a:latin typeface="+mj-lt"/>
              </a:rPr>
              <a:t>Linking</a:t>
            </a:r>
            <a:r>
              <a:rPr lang="en-GB" sz="2800" dirty="0">
                <a:solidFill>
                  <a:srgbClr val="000000"/>
                </a:solidFill>
                <a:latin typeface="+mj-lt"/>
              </a:rPr>
              <a:t> Child Poverty to a National MPI may be higher impact than building a stand-alone Child MPI:</a:t>
            </a:r>
          </a:p>
          <a:p>
            <a:pPr marL="914400" lvl="1" indent="-457200" eaLnBrk="0" hangingPunct="0">
              <a:lnSpc>
                <a:spcPct val="90000"/>
              </a:lnSpc>
              <a:spcBef>
                <a:spcPct val="20000"/>
              </a:spcBef>
              <a:buFont typeface="+mj-lt"/>
              <a:buAutoNum type="arabicPeriod"/>
            </a:pPr>
            <a:r>
              <a:rPr lang="en-GB" sz="2800" dirty="0">
                <a:solidFill>
                  <a:srgbClr val="000000"/>
                </a:solidFill>
                <a:latin typeface="+mj-lt"/>
              </a:rPr>
              <a:t>National MPI is already understood, used, official</a:t>
            </a:r>
            <a:br>
              <a:rPr lang="en-GB" sz="2800" dirty="0">
                <a:solidFill>
                  <a:srgbClr val="000000"/>
                </a:solidFill>
                <a:latin typeface="+mj-lt"/>
              </a:rPr>
            </a:br>
            <a:endParaRPr lang="en-GB" sz="2800" dirty="0">
              <a:solidFill>
                <a:srgbClr val="000000"/>
              </a:solidFill>
              <a:latin typeface="+mj-lt"/>
            </a:endParaRPr>
          </a:p>
          <a:p>
            <a:pPr marL="457200" indent="-457200" eaLnBrk="0" hangingPunct="0">
              <a:lnSpc>
                <a:spcPct val="90000"/>
              </a:lnSpc>
              <a:spcBef>
                <a:spcPct val="20000"/>
              </a:spcBef>
              <a:buFont typeface="+mj-lt"/>
              <a:buAutoNum type="arabicPeriod"/>
            </a:pPr>
            <a:r>
              <a:rPr lang="en-GB" sz="2800" dirty="0">
                <a:solidFill>
                  <a:srgbClr val="000000"/>
                </a:solidFill>
                <a:latin typeface="+mj-lt"/>
              </a:rPr>
              <a:t>Strategic Analyses leads to an </a:t>
            </a:r>
            <a:r>
              <a:rPr lang="en-GB" sz="2800" b="1" dirty="0">
                <a:solidFill>
                  <a:srgbClr val="000000"/>
                </a:solidFill>
                <a:latin typeface="+mj-lt"/>
              </a:rPr>
              <a:t>Integrated approach</a:t>
            </a:r>
            <a:r>
              <a:rPr lang="en-GB" sz="2800" dirty="0">
                <a:solidFill>
                  <a:srgbClr val="000000"/>
                </a:solidFill>
                <a:latin typeface="+mj-lt"/>
              </a:rPr>
              <a:t>:</a:t>
            </a:r>
          </a:p>
          <a:p>
            <a:pPr marL="914400" lvl="1" indent="-457200" eaLnBrk="0" hangingPunct="0">
              <a:lnSpc>
                <a:spcPct val="90000"/>
              </a:lnSpc>
              <a:spcBef>
                <a:spcPct val="20000"/>
              </a:spcBef>
              <a:buFont typeface="+mj-lt"/>
              <a:buAutoNum type="arabicPeriod"/>
            </a:pPr>
            <a:r>
              <a:rPr lang="en-GB" sz="2800" dirty="0">
                <a:solidFill>
                  <a:srgbClr val="000000"/>
                </a:solidFill>
                <a:latin typeface="+mj-lt"/>
              </a:rPr>
              <a:t>Inserts a ‘child’ focus into standard conversations</a:t>
            </a:r>
          </a:p>
          <a:p>
            <a:pPr marL="914400" lvl="1" indent="-457200" eaLnBrk="0" hangingPunct="0">
              <a:lnSpc>
                <a:spcPct val="90000"/>
              </a:lnSpc>
              <a:spcBef>
                <a:spcPct val="20000"/>
              </a:spcBef>
              <a:buFont typeface="+mj-lt"/>
              <a:buAutoNum type="arabicPeriod"/>
            </a:pPr>
            <a:r>
              <a:rPr lang="en-GB" sz="2800" dirty="0">
                <a:solidFill>
                  <a:srgbClr val="000000"/>
                </a:solidFill>
                <a:latin typeface="+mj-lt"/>
              </a:rPr>
              <a:t>Adds gender, age, intra-household information. </a:t>
            </a:r>
          </a:p>
          <a:p>
            <a:pPr marL="914400" lvl="1" indent="-457200" eaLnBrk="0" hangingPunct="0">
              <a:lnSpc>
                <a:spcPct val="90000"/>
              </a:lnSpc>
              <a:spcBef>
                <a:spcPct val="20000"/>
              </a:spcBef>
              <a:buFont typeface="+mj-lt"/>
              <a:buAutoNum type="arabicPeriod"/>
            </a:pPr>
            <a:r>
              <a:rPr lang="en-GB" sz="2800" dirty="0">
                <a:solidFill>
                  <a:srgbClr val="000000"/>
                </a:solidFill>
                <a:latin typeface="+mj-lt"/>
              </a:rPr>
              <a:t>Sometimes: enrich the MPI with a linked in-depth </a:t>
            </a:r>
          </a:p>
          <a:p>
            <a:pPr lvl="1" eaLnBrk="0" hangingPunct="0">
              <a:lnSpc>
                <a:spcPct val="90000"/>
              </a:lnSpc>
              <a:spcBef>
                <a:spcPct val="20000"/>
              </a:spcBef>
            </a:pPr>
            <a:r>
              <a:rPr lang="en-GB" sz="2800" dirty="0">
                <a:solidFill>
                  <a:srgbClr val="000000"/>
                </a:solidFill>
                <a:latin typeface="+mj-lt"/>
              </a:rPr>
              <a:t>			Child MPI. </a:t>
            </a:r>
            <a:br>
              <a:rPr lang="en-GB" sz="2800" dirty="0">
                <a:solidFill>
                  <a:srgbClr val="000000"/>
                </a:solidFill>
                <a:latin typeface="+mj-lt"/>
              </a:rPr>
            </a:br>
            <a:endParaRPr lang="en-GB" sz="2800" dirty="0">
              <a:solidFill>
                <a:srgbClr val="000000"/>
              </a:solidFill>
              <a:latin typeface="+mj-lt"/>
            </a:endParaRPr>
          </a:p>
          <a:p>
            <a:pPr marL="457200" indent="-457200" eaLnBrk="0" hangingPunct="0">
              <a:lnSpc>
                <a:spcPct val="90000"/>
              </a:lnSpc>
              <a:spcBef>
                <a:spcPct val="20000"/>
              </a:spcBef>
              <a:buFont typeface="+mj-lt"/>
              <a:buAutoNum type="arabicPeriod"/>
            </a:pPr>
            <a:endParaRPr lang="en-GB" sz="2800" dirty="0">
              <a:solidFill>
                <a:srgbClr val="000000"/>
              </a:solidFill>
              <a:latin typeface="+mj-lt"/>
              <a:ea typeface="+mn-ea"/>
            </a:endParaRPr>
          </a:p>
        </p:txBody>
      </p:sp>
    </p:spTree>
    <p:extLst>
      <p:ext uri="{BB962C8B-B14F-4D97-AF65-F5344CB8AC3E}">
        <p14:creationId xmlns:p14="http://schemas.microsoft.com/office/powerpoint/2010/main" val="119646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eaLnBrk="1" hangingPunct="1"/>
            <a:r>
              <a:rPr lang="en-GB" sz="3600" b="1" dirty="0">
                <a:solidFill>
                  <a:srgbClr val="760000"/>
                </a:solidFill>
              </a:rPr>
              <a:t>Child Poverty &amp; National MPI: 4 Strategies</a:t>
            </a:r>
            <a:endParaRPr lang="en-US" sz="3600" b="1" dirty="0">
              <a:solidFill>
                <a:srgbClr val="760000"/>
              </a:solidFill>
            </a:endParaRPr>
          </a:p>
        </p:txBody>
      </p:sp>
      <p:sp>
        <p:nvSpPr>
          <p:cNvPr id="49157" name="Rectangle 7"/>
          <p:cNvSpPr>
            <a:spLocks noChangeArrowheads="1"/>
          </p:cNvSpPr>
          <p:nvPr/>
        </p:nvSpPr>
        <p:spPr bwMode="auto">
          <a:xfrm>
            <a:off x="298903" y="1295400"/>
            <a:ext cx="8653698"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Include key </a:t>
            </a:r>
            <a:r>
              <a:rPr lang="en-GB" sz="2800" b="1" u="sng" dirty="0">
                <a:solidFill>
                  <a:srgbClr val="000000"/>
                </a:solidFill>
                <a:latin typeface="+mj-lt"/>
              </a:rPr>
              <a:t>Child Indicators</a:t>
            </a:r>
            <a:r>
              <a:rPr lang="en-GB" sz="2800" b="1" i="1" dirty="0">
                <a:solidFill>
                  <a:srgbClr val="000000"/>
                </a:solidFill>
                <a:latin typeface="+mj-lt"/>
              </a:rPr>
              <a:t> </a:t>
            </a:r>
            <a:r>
              <a:rPr lang="en-GB" sz="2800" b="1" dirty="0">
                <a:solidFill>
                  <a:srgbClr val="000000"/>
                </a:solidFill>
                <a:latin typeface="+mj-lt"/>
              </a:rPr>
              <a:t>in National MPI</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Always </a:t>
            </a:r>
            <a:r>
              <a:rPr lang="en-GB" sz="2800" b="1" u="sng" dirty="0">
                <a:solidFill>
                  <a:srgbClr val="000000"/>
                </a:solidFill>
                <a:latin typeface="+mj-lt"/>
              </a:rPr>
              <a:t>Disaggregate</a:t>
            </a:r>
            <a:r>
              <a:rPr lang="en-GB" sz="2800" b="1" dirty="0">
                <a:solidFill>
                  <a:srgbClr val="000000"/>
                </a:solidFill>
                <a:latin typeface="+mj-lt"/>
              </a:rPr>
              <a:t> the National MPI by age</a:t>
            </a:r>
            <a:br>
              <a:rPr lang="en-GB" sz="2800" b="1" dirty="0">
                <a:solidFill>
                  <a:srgbClr val="000000"/>
                </a:solidFill>
                <a:latin typeface="+mj-lt"/>
              </a:rPr>
            </a:br>
            <a:endParaRPr lang="en-GB" sz="2800" b="1" dirty="0">
              <a:solidFill>
                <a:srgbClr val="000000"/>
              </a:solidFill>
              <a:latin typeface="+mj-lt"/>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Do </a:t>
            </a:r>
            <a:r>
              <a:rPr lang="en-GB" sz="2800" b="1" u="sng" dirty="0">
                <a:solidFill>
                  <a:srgbClr val="000000"/>
                </a:solidFill>
                <a:latin typeface="+mj-lt"/>
                <a:ea typeface="+mn-ea"/>
              </a:rPr>
              <a:t>Intrahousehold Analysis</a:t>
            </a:r>
            <a:r>
              <a:rPr lang="en-GB" sz="2800" b="1" dirty="0">
                <a:solidFill>
                  <a:srgbClr val="000000"/>
                </a:solidFill>
                <a:latin typeface="+mj-lt"/>
                <a:ea typeface="+mn-ea"/>
              </a:rPr>
              <a:t> of MPI (age, gender)</a:t>
            </a:r>
            <a:br>
              <a:rPr lang="en-GB" sz="2800" b="1" dirty="0">
                <a:solidFill>
                  <a:srgbClr val="000000"/>
                </a:solidFill>
                <a:latin typeface="+mj-lt"/>
                <a:ea typeface="+mn-ea"/>
              </a:rPr>
            </a:br>
            <a:endParaRPr lang="en-GB" sz="2800" b="1"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Use a Child MPI that </a:t>
            </a:r>
            <a:r>
              <a:rPr lang="en-GB" sz="2800" b="1" u="sng" dirty="0">
                <a:solidFill>
                  <a:srgbClr val="000000"/>
                </a:solidFill>
                <a:latin typeface="+mj-lt"/>
              </a:rPr>
              <a:t>directly links to National MPI</a:t>
            </a:r>
            <a:endParaRPr lang="en-GB" sz="2400" b="1" u="sng" dirty="0">
              <a:solidFill>
                <a:srgbClr val="000000"/>
              </a:solidFill>
              <a:latin typeface="+mj-lt"/>
              <a:ea typeface="+mn-ea"/>
            </a:endParaRPr>
          </a:p>
          <a:p>
            <a:pPr marL="342900" indent="-342900" eaLnBrk="0" hangingPunct="0">
              <a:lnSpc>
                <a:spcPct val="90000"/>
              </a:lnSpc>
              <a:spcBef>
                <a:spcPct val="20000"/>
              </a:spcBef>
              <a:buFontTx/>
              <a:buChar char="•"/>
            </a:pPr>
            <a:endParaRPr lang="en-GB" sz="2400" dirty="0">
              <a:solidFill>
                <a:srgbClr val="000000"/>
              </a:solidFill>
              <a:latin typeface="+mj-lt"/>
              <a:ea typeface="+mn-ea"/>
            </a:endParaRPr>
          </a:p>
        </p:txBody>
      </p:sp>
    </p:spTree>
    <p:extLst>
      <p:ext uri="{BB962C8B-B14F-4D97-AF65-F5344CB8AC3E}">
        <p14:creationId xmlns:p14="http://schemas.microsoft.com/office/powerpoint/2010/main" val="11453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116632"/>
            <a:ext cx="9036496" cy="645368"/>
          </a:xfrm>
        </p:spPr>
        <p:txBody>
          <a:bodyPr/>
          <a:lstStyle/>
          <a:p>
            <a:pPr eaLnBrk="1" hangingPunct="1"/>
            <a:r>
              <a:rPr lang="en-GB" sz="3600" b="1" dirty="0">
                <a:solidFill>
                  <a:srgbClr val="8E4D48"/>
                </a:solidFill>
              </a:rPr>
              <a:t>Include key </a:t>
            </a:r>
            <a:r>
              <a:rPr lang="en-GB" sz="3600" b="1" u="sng" dirty="0">
                <a:solidFill>
                  <a:srgbClr val="8E4D48"/>
                </a:solidFill>
              </a:rPr>
              <a:t>Child Indicators</a:t>
            </a:r>
            <a:r>
              <a:rPr lang="en-GB" sz="3600" b="1" i="1" dirty="0">
                <a:solidFill>
                  <a:srgbClr val="8E4D48"/>
                </a:solidFill>
              </a:rPr>
              <a:t> </a:t>
            </a:r>
            <a:r>
              <a:rPr lang="en-GB" sz="3600" b="1" dirty="0">
                <a:solidFill>
                  <a:srgbClr val="8E4D48"/>
                </a:solidFill>
              </a:rPr>
              <a:t>in National MPI</a:t>
            </a:r>
            <a:endParaRPr lang="en-US" sz="3600" b="1" dirty="0">
              <a:solidFill>
                <a:srgbClr val="8E4D48"/>
              </a:solidFill>
            </a:endParaRPr>
          </a:p>
        </p:txBody>
      </p:sp>
      <p:sp>
        <p:nvSpPr>
          <p:cNvPr id="49157" name="Rectangle 7"/>
          <p:cNvSpPr>
            <a:spLocks noChangeArrowheads="1"/>
          </p:cNvSpPr>
          <p:nvPr/>
        </p:nvSpPr>
        <p:spPr bwMode="auto">
          <a:xfrm>
            <a:off x="298903" y="1295400"/>
            <a:ext cx="8653698" cy="3733800"/>
          </a:xfrm>
          <a:prstGeom prst="rect">
            <a:avLst/>
          </a:prstGeom>
          <a:noFill/>
          <a:ln w="9525">
            <a:noFill/>
            <a:miter lim="800000"/>
            <a:headEnd/>
            <a:tailEnd/>
          </a:ln>
        </p:spPr>
        <p:txBody>
          <a:bodyPr/>
          <a:lstStyle/>
          <a:p>
            <a:pPr eaLnBrk="0" hangingPunct="0">
              <a:lnSpc>
                <a:spcPct val="90000"/>
              </a:lnSpc>
              <a:spcBef>
                <a:spcPct val="20000"/>
              </a:spcBef>
            </a:pPr>
            <a:r>
              <a:rPr lang="en-GB" sz="3200" b="1" dirty="0">
                <a:solidFill>
                  <a:srgbClr val="000000"/>
                </a:solidFill>
                <a:latin typeface="+mj-lt"/>
                <a:ea typeface="+mn-ea"/>
              </a:rPr>
              <a:t>Examples:</a:t>
            </a:r>
          </a:p>
          <a:p>
            <a:pPr marL="342900" indent="-342900" eaLnBrk="0" hangingPunct="0">
              <a:lnSpc>
                <a:spcPct val="90000"/>
              </a:lnSpc>
              <a:spcBef>
                <a:spcPct val="20000"/>
              </a:spcBef>
              <a:buFontTx/>
              <a:buChar char="•"/>
            </a:pPr>
            <a:r>
              <a:rPr lang="en-GB" sz="3200" dirty="0">
                <a:solidFill>
                  <a:srgbClr val="000000"/>
                </a:solidFill>
                <a:latin typeface="+mj-lt"/>
              </a:rPr>
              <a:t>School Attendance</a:t>
            </a:r>
          </a:p>
          <a:p>
            <a:pPr marL="342900" indent="-342900" eaLnBrk="0" hangingPunct="0">
              <a:lnSpc>
                <a:spcPct val="90000"/>
              </a:lnSpc>
              <a:spcBef>
                <a:spcPct val="20000"/>
              </a:spcBef>
              <a:buFontTx/>
              <a:buChar char="•"/>
            </a:pPr>
            <a:r>
              <a:rPr lang="en-GB" sz="3200" dirty="0">
                <a:solidFill>
                  <a:srgbClr val="000000"/>
                </a:solidFill>
                <a:latin typeface="+mj-lt"/>
              </a:rPr>
              <a:t>Correct Grade for Age (</a:t>
            </a:r>
            <a:r>
              <a:rPr lang="en-GB" sz="3200" dirty="0" err="1">
                <a:solidFill>
                  <a:srgbClr val="000000"/>
                </a:solidFill>
                <a:latin typeface="+mj-lt"/>
              </a:rPr>
              <a:t>Rezago</a:t>
            </a:r>
            <a:r>
              <a:rPr lang="en-GB" sz="3200" dirty="0">
                <a:solidFill>
                  <a:srgbClr val="000000"/>
                </a:solidFill>
                <a:latin typeface="+mj-lt"/>
              </a:rPr>
              <a:t>)</a:t>
            </a:r>
          </a:p>
          <a:p>
            <a:pPr marL="342900" indent="-342900" eaLnBrk="0" hangingPunct="0">
              <a:lnSpc>
                <a:spcPct val="90000"/>
              </a:lnSpc>
              <a:spcBef>
                <a:spcPct val="20000"/>
              </a:spcBef>
              <a:buFontTx/>
              <a:buChar char="•"/>
            </a:pPr>
            <a:r>
              <a:rPr lang="en-GB" sz="3200" dirty="0">
                <a:solidFill>
                  <a:srgbClr val="000000"/>
                </a:solidFill>
                <a:latin typeface="+mj-lt"/>
                <a:ea typeface="+mn-ea"/>
              </a:rPr>
              <a:t>Not in Education Employment or Training-NEET</a:t>
            </a:r>
          </a:p>
          <a:p>
            <a:pPr marL="342900" indent="-342900" eaLnBrk="0" hangingPunct="0">
              <a:lnSpc>
                <a:spcPct val="90000"/>
              </a:lnSpc>
              <a:spcBef>
                <a:spcPct val="20000"/>
              </a:spcBef>
              <a:buFontTx/>
              <a:buChar char="•"/>
            </a:pPr>
            <a:r>
              <a:rPr lang="en-GB" sz="3200" dirty="0">
                <a:solidFill>
                  <a:srgbClr val="000000"/>
                </a:solidFill>
                <a:latin typeface="+mj-lt"/>
              </a:rPr>
              <a:t>Malnutrition</a:t>
            </a:r>
          </a:p>
          <a:p>
            <a:pPr marL="342900" indent="-342900" eaLnBrk="0" hangingPunct="0">
              <a:lnSpc>
                <a:spcPct val="90000"/>
              </a:lnSpc>
              <a:spcBef>
                <a:spcPct val="20000"/>
              </a:spcBef>
              <a:buFontTx/>
              <a:buChar char="•"/>
            </a:pPr>
            <a:r>
              <a:rPr lang="en-GB" sz="3200" dirty="0">
                <a:solidFill>
                  <a:srgbClr val="000000"/>
                </a:solidFill>
                <a:latin typeface="+mj-lt"/>
              </a:rPr>
              <a:t>Child Labour</a:t>
            </a:r>
          </a:p>
          <a:p>
            <a:pPr eaLnBrk="0" hangingPunct="0">
              <a:lnSpc>
                <a:spcPct val="90000"/>
              </a:lnSpc>
              <a:spcBef>
                <a:spcPct val="20000"/>
              </a:spcBef>
            </a:pPr>
            <a:endParaRPr lang="en-GB" sz="3200" dirty="0">
              <a:solidFill>
                <a:srgbClr val="000000"/>
              </a:solidFill>
              <a:latin typeface="+mj-lt"/>
            </a:endParaRPr>
          </a:p>
          <a:p>
            <a:pPr eaLnBrk="0" hangingPunct="0">
              <a:lnSpc>
                <a:spcPct val="90000"/>
              </a:lnSpc>
              <a:spcBef>
                <a:spcPct val="20000"/>
              </a:spcBef>
            </a:pPr>
            <a:r>
              <a:rPr lang="en-GB" sz="3200" dirty="0">
                <a:solidFill>
                  <a:srgbClr val="000000"/>
                </a:solidFill>
                <a:latin typeface="+mj-lt"/>
              </a:rPr>
              <a:t>Can also be a </a:t>
            </a:r>
            <a:r>
              <a:rPr lang="en-GB" sz="3200" b="1" dirty="0">
                <a:solidFill>
                  <a:srgbClr val="000000"/>
                </a:solidFill>
                <a:latin typeface="+mj-lt"/>
              </a:rPr>
              <a:t>Childhood and Youth Dimension</a:t>
            </a:r>
            <a:endParaRPr lang="en-GB" sz="3200" dirty="0">
              <a:solidFill>
                <a:srgbClr val="000000"/>
              </a:solidFill>
              <a:latin typeface="+mj-lt"/>
            </a:endParaRPr>
          </a:p>
          <a:p>
            <a:pPr eaLnBrk="0" hangingPunct="0">
              <a:lnSpc>
                <a:spcPct val="90000"/>
              </a:lnSpc>
              <a:spcBef>
                <a:spcPct val="20000"/>
              </a:spcBef>
            </a:pPr>
            <a:r>
              <a:rPr lang="en-GB" sz="7200" dirty="0">
                <a:solidFill>
                  <a:srgbClr val="000000"/>
                </a:solidFill>
                <a:latin typeface="+mj-lt"/>
              </a:rPr>
              <a:t>  </a:t>
            </a:r>
            <a:endParaRPr lang="en-GB" sz="3200" dirty="0">
              <a:solidFill>
                <a:srgbClr val="000000"/>
              </a:solidFill>
              <a:latin typeface="+mj-lt"/>
              <a:ea typeface="+mn-ea"/>
            </a:endParaRPr>
          </a:p>
        </p:txBody>
      </p:sp>
    </p:spTree>
    <p:extLst>
      <p:ext uri="{BB962C8B-B14F-4D97-AF65-F5344CB8AC3E}">
        <p14:creationId xmlns:p14="http://schemas.microsoft.com/office/powerpoint/2010/main" val="68477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16632"/>
            <a:ext cx="9144000" cy="645368"/>
          </a:xfrm>
        </p:spPr>
        <p:txBody>
          <a:bodyPr/>
          <a:lstStyle/>
          <a:p>
            <a:pPr eaLnBrk="1" hangingPunct="1"/>
            <a:r>
              <a:rPr lang="en-GB" sz="3600" b="1" dirty="0">
                <a:solidFill>
                  <a:srgbClr val="8E4D48"/>
                </a:solidFill>
              </a:rPr>
              <a:t>Always </a:t>
            </a:r>
            <a:r>
              <a:rPr lang="en-GB" sz="3600" b="1" u="sng" dirty="0">
                <a:solidFill>
                  <a:srgbClr val="8E4D48"/>
                </a:solidFill>
              </a:rPr>
              <a:t>Disaggregate</a:t>
            </a:r>
            <a:r>
              <a:rPr lang="en-GB" sz="3600" b="1" dirty="0">
                <a:solidFill>
                  <a:srgbClr val="8E4D48"/>
                </a:solidFill>
              </a:rPr>
              <a:t> National MPI by age</a:t>
            </a:r>
            <a:endParaRPr lang="en-US" sz="3600" b="1" dirty="0">
              <a:solidFill>
                <a:srgbClr val="8E4D48"/>
              </a:solidFill>
            </a:endParaRPr>
          </a:p>
        </p:txBody>
      </p:sp>
      <p:sp>
        <p:nvSpPr>
          <p:cNvPr id="4" name="Rectangle 7">
            <a:extLst>
              <a:ext uri="{FF2B5EF4-FFF2-40B4-BE49-F238E27FC236}">
                <a16:creationId xmlns:a16="http://schemas.microsoft.com/office/drawing/2014/main" id="{13B881EE-892E-49C5-B057-C31D89419207}"/>
              </a:ext>
            </a:extLst>
          </p:cNvPr>
          <p:cNvSpPr>
            <a:spLocks noChangeArrowheads="1"/>
          </p:cNvSpPr>
          <p:nvPr/>
        </p:nvSpPr>
        <p:spPr bwMode="auto">
          <a:xfrm>
            <a:off x="298903" y="1295400"/>
            <a:ext cx="8653698" cy="3733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1000" dirty="0">
              <a:solidFill>
                <a:srgbClr val="000000"/>
              </a:solidFill>
              <a:latin typeface="+mj-lt"/>
              <a:ea typeface="+mn-ea"/>
            </a:endParaRPr>
          </a:p>
          <a:p>
            <a:pPr marL="514350" indent="-514350" eaLnBrk="0" hangingPunct="0">
              <a:lnSpc>
                <a:spcPct val="90000"/>
              </a:lnSpc>
              <a:spcBef>
                <a:spcPct val="20000"/>
              </a:spcBef>
              <a:buFont typeface="+mj-lt"/>
              <a:buAutoNum type="arabicPeriod"/>
            </a:pPr>
            <a:r>
              <a:rPr lang="en-GB" sz="2800" b="1" dirty="0">
                <a:solidFill>
                  <a:srgbClr val="000000"/>
                </a:solidFill>
                <a:latin typeface="+mj-lt"/>
                <a:ea typeface="+mn-ea"/>
              </a:rPr>
              <a:t>Usually possible to disaggregate 0-17, 18+</a:t>
            </a:r>
          </a:p>
          <a:p>
            <a:pPr marL="514350" indent="-514350" eaLnBrk="0" hangingPunct="0">
              <a:lnSpc>
                <a:spcPct val="90000"/>
              </a:lnSpc>
              <a:spcBef>
                <a:spcPct val="20000"/>
              </a:spcBef>
              <a:buFont typeface="+mj-lt"/>
              <a:buAutoNum type="arabicPeriod"/>
            </a:pPr>
            <a:r>
              <a:rPr lang="en-GB" sz="2800" b="1" dirty="0">
                <a:solidFill>
                  <a:srgbClr val="000000"/>
                </a:solidFill>
                <a:latin typeface="+mj-lt"/>
              </a:rPr>
              <a:t>Two key points:</a:t>
            </a:r>
          </a:p>
          <a:p>
            <a:pPr marL="971550" lvl="1" indent="-514350" eaLnBrk="0" hangingPunct="0">
              <a:lnSpc>
                <a:spcPct val="90000"/>
              </a:lnSpc>
              <a:spcBef>
                <a:spcPct val="20000"/>
              </a:spcBef>
              <a:buFont typeface="+mj-lt"/>
              <a:buAutoNum type="arabicPeriod"/>
            </a:pPr>
            <a:r>
              <a:rPr lang="en-GB" sz="2800" b="1" dirty="0">
                <a:solidFill>
                  <a:srgbClr val="000000"/>
                </a:solidFill>
                <a:latin typeface="+mj-lt"/>
                <a:ea typeface="+mn-ea"/>
              </a:rPr>
              <a:t>Compare level of MPI/H for children vs adults</a:t>
            </a:r>
          </a:p>
          <a:p>
            <a:pPr marL="971550" lvl="1" indent="-514350" eaLnBrk="0" hangingPunct="0">
              <a:lnSpc>
                <a:spcPct val="90000"/>
              </a:lnSpc>
              <a:spcBef>
                <a:spcPct val="20000"/>
              </a:spcBef>
              <a:buFont typeface="+mj-lt"/>
              <a:buAutoNum type="arabicPeriod"/>
            </a:pPr>
            <a:r>
              <a:rPr lang="en-GB" sz="2800" b="1" dirty="0">
                <a:solidFill>
                  <a:srgbClr val="000000"/>
                </a:solidFill>
                <a:latin typeface="+mj-lt"/>
              </a:rPr>
              <a:t>What % of all poor people are children</a:t>
            </a:r>
            <a:r>
              <a:rPr lang="en-GB" sz="2400" b="1" dirty="0">
                <a:solidFill>
                  <a:srgbClr val="000000"/>
                </a:solidFill>
                <a:latin typeface="+mj-lt"/>
              </a:rPr>
              <a:t>. </a:t>
            </a:r>
          </a:p>
          <a:p>
            <a:pPr marL="971550" lvl="1" indent="-514350" eaLnBrk="0" hangingPunct="0">
              <a:lnSpc>
                <a:spcPct val="90000"/>
              </a:lnSpc>
              <a:spcBef>
                <a:spcPct val="20000"/>
              </a:spcBef>
              <a:buFont typeface="+mj-lt"/>
              <a:buAutoNum type="arabicPeriod"/>
            </a:pPr>
            <a:endParaRPr lang="en-GB" sz="2400" b="1" dirty="0">
              <a:solidFill>
                <a:srgbClr val="000000"/>
              </a:solidFill>
              <a:latin typeface="+mj-lt"/>
              <a:ea typeface="+mn-ea"/>
            </a:endParaRPr>
          </a:p>
          <a:p>
            <a:pPr lvl="1" eaLnBrk="0" hangingPunct="0">
              <a:lnSpc>
                <a:spcPct val="90000"/>
              </a:lnSpc>
              <a:spcBef>
                <a:spcPct val="20000"/>
              </a:spcBef>
            </a:pPr>
            <a:r>
              <a:rPr lang="en-GB" sz="2800" dirty="0">
                <a:solidFill>
                  <a:srgbClr val="000000"/>
                </a:solidFill>
                <a:latin typeface="+mj-lt"/>
              </a:rPr>
              <a:t>Note: Both depends upon the structure of MPI</a:t>
            </a:r>
            <a:endParaRPr lang="en-GB" sz="2800" dirty="0">
              <a:solidFill>
                <a:srgbClr val="000000"/>
              </a:solidFill>
              <a:latin typeface="+mj-lt"/>
              <a:ea typeface="+mn-ea"/>
            </a:endParaRPr>
          </a:p>
          <a:p>
            <a:pPr marL="342900" indent="-342900" eaLnBrk="0" hangingPunct="0">
              <a:lnSpc>
                <a:spcPct val="90000"/>
              </a:lnSpc>
              <a:spcBef>
                <a:spcPct val="20000"/>
              </a:spcBef>
              <a:buFontTx/>
              <a:buChar char="•"/>
            </a:pPr>
            <a:endParaRPr lang="en-GB" sz="2400" dirty="0">
              <a:solidFill>
                <a:srgbClr val="000000"/>
              </a:solidFill>
              <a:latin typeface="+mj-lt"/>
              <a:ea typeface="+mn-ea"/>
            </a:endParaRPr>
          </a:p>
        </p:txBody>
      </p:sp>
    </p:spTree>
    <p:extLst>
      <p:ext uri="{BB962C8B-B14F-4D97-AF65-F5344CB8AC3E}">
        <p14:creationId xmlns:p14="http://schemas.microsoft.com/office/powerpoint/2010/main" val="22872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0" y="2103860"/>
            <a:ext cx="4929928" cy="3125340"/>
          </a:xfrm>
          <a:prstGeom prst="rect">
            <a:avLst/>
          </a:prstGeom>
          <a:noFill/>
          <a:ln w="9525" cap="flat">
            <a:noFill/>
            <a:miter lim="800000"/>
            <a:headEnd type="none" w="med" len="med"/>
            <a:tailEnd type="none" w="med" len="med"/>
          </a:ln>
        </p:spPr>
        <p:txBody>
          <a:bodyPr lIns="38100" tIns="38100" rIns="38100" bIns="38100"/>
          <a:lstStyle/>
          <a:p>
            <a:pPr marL="228600" marR="0" lvl="0" indent="-228600" algn="l" defTabSz="914400" rtl="0" eaLnBrk="1" fontAlgn="base" latinLnBrk="0" hangingPunct="1">
              <a:lnSpc>
                <a:spcPct val="100000"/>
              </a:lnSpc>
              <a:spcBef>
                <a:spcPts val="3163"/>
              </a:spcBef>
              <a:spcAft>
                <a:spcPct val="0"/>
              </a:spcAft>
              <a:buClr>
                <a:srgbClr val="0000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Garamond"/>
              <a:ea typeface="+mn-ea"/>
              <a:cs typeface="Times New Roman" pitchFamily="18" charset="0"/>
              <a:sym typeface="Arial" charset="0"/>
            </a:endParaRPr>
          </a:p>
        </p:txBody>
      </p:sp>
      <p:sp>
        <p:nvSpPr>
          <p:cNvPr id="4" name="Rectangle 2"/>
          <p:cNvSpPr txBox="1">
            <a:spLocks noChangeArrowheads="1"/>
          </p:cNvSpPr>
          <p:nvPr/>
        </p:nvSpPr>
        <p:spPr bwMode="auto">
          <a:xfrm>
            <a:off x="467544" y="38065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rPr>
              <a:t>Key Finding:  Nearly half of the MPI poor people are Children</a:t>
            </a:r>
            <a:endParaRPr kumimoji="0" lang="en-US" sz="4000" b="1" i="0" u="none" strike="noStrike" kern="0" cap="small" spc="0" normalizeH="0" baseline="0" noProof="0" dirty="0">
              <a:ln>
                <a:noFill/>
              </a:ln>
              <a:solidFill>
                <a:srgbClr val="800000"/>
              </a:solidFill>
              <a:effectLst/>
              <a:uLnTx/>
              <a:uFillTx/>
              <a:latin typeface="Tw Cen MT Condensed" panose="020B0606020104020203" pitchFamily="34" charset="0"/>
              <a:ea typeface="+mn-ea"/>
              <a:cs typeface="+mn-cs"/>
              <a:sym typeface="Gill Sans" charset="0"/>
            </a:endParaRPr>
          </a:p>
        </p:txBody>
      </p:sp>
      <p:pic>
        <p:nvPicPr>
          <p:cNvPr id="5" name="Imagen 1"/>
          <p:cNvPicPr/>
          <p:nvPr/>
        </p:nvPicPr>
        <p:blipFill>
          <a:blip r:embed="rId3">
            <a:extLst>
              <a:ext uri="{28A0092B-C50C-407E-A947-70E740481C1C}">
                <a14:useLocalDpi xmlns:a14="http://schemas.microsoft.com/office/drawing/2010/main" val="0"/>
              </a:ext>
            </a:extLst>
          </a:blip>
          <a:stretch>
            <a:fillRect/>
          </a:stretch>
        </p:blipFill>
        <p:spPr>
          <a:xfrm>
            <a:off x="1979712" y="1916832"/>
            <a:ext cx="5472608" cy="3456384"/>
          </a:xfrm>
          <a:prstGeom prst="rect">
            <a:avLst/>
          </a:prstGeom>
          <a:ln w="3175">
            <a:solidFill>
              <a:schemeClr val="tx1"/>
            </a:solidFill>
          </a:ln>
        </p:spPr>
      </p:pic>
      <p:sp>
        <p:nvSpPr>
          <p:cNvPr id="2" name="TextBox 1"/>
          <p:cNvSpPr txBox="1"/>
          <p:nvPr/>
        </p:nvSpPr>
        <p:spPr>
          <a:xfrm>
            <a:off x="5004048" y="5566338"/>
            <a:ext cx="4680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w Cen MT Condensed" panose="020B0606020104020203" pitchFamily="34" charset="0"/>
                <a:ea typeface="+mn-ea"/>
                <a:cs typeface="+mn-cs"/>
              </a:rPr>
              <a:t>Interviewed by students of Lady </a:t>
            </a:r>
            <a:r>
              <a:rPr kumimoji="0" lang="en-GB" sz="2000" b="0" i="0" u="none" strike="noStrike" kern="1200" cap="none" spc="0" normalizeH="0" baseline="0" noProof="0" dirty="0" err="1">
                <a:ln>
                  <a:noFill/>
                </a:ln>
                <a:solidFill>
                  <a:srgbClr val="000000"/>
                </a:solidFill>
                <a:effectLst/>
                <a:uLnTx/>
                <a:uFillTx/>
                <a:latin typeface="Tw Cen MT Condensed" panose="020B0606020104020203" pitchFamily="34" charset="0"/>
                <a:ea typeface="+mn-ea"/>
                <a:cs typeface="+mn-cs"/>
              </a:rPr>
              <a:t>Doak</a:t>
            </a:r>
            <a:r>
              <a:rPr kumimoji="0" lang="en-GB" sz="2000" b="0" i="0" u="none" strike="noStrike" kern="1200" cap="none" spc="0" normalizeH="0" baseline="0" noProof="0" dirty="0">
                <a:ln>
                  <a:noFill/>
                </a:ln>
                <a:solidFill>
                  <a:srgbClr val="000000"/>
                </a:solidFill>
                <a:effectLst/>
                <a:uLnTx/>
                <a:uFillTx/>
                <a:latin typeface="Tw Cen MT Condensed" panose="020B0606020104020203" pitchFamily="34" charset="0"/>
                <a:ea typeface="+mn-ea"/>
                <a:cs typeface="+mn-cs"/>
              </a:rPr>
              <a:t> College</a:t>
            </a:r>
          </a:p>
        </p:txBody>
      </p:sp>
    </p:spTree>
    <p:extLst>
      <p:ext uri="{BB962C8B-B14F-4D97-AF65-F5344CB8AC3E}">
        <p14:creationId xmlns:p14="http://schemas.microsoft.com/office/powerpoint/2010/main" val="228635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932" y="719071"/>
            <a:ext cx="89320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aramond"/>
                <a:ea typeface="+mn-ea"/>
                <a:cs typeface="+mn-cs"/>
              </a:rPr>
              <a:t>She is deprived in nutrition + 5 living standard indicators. </a:t>
            </a:r>
          </a:p>
        </p:txBody>
      </p:sp>
      <p:sp>
        <p:nvSpPr>
          <p:cNvPr id="7" name="Title 1"/>
          <p:cNvSpPr>
            <a:spLocks noGrp="1"/>
          </p:cNvSpPr>
          <p:nvPr>
            <p:ph type="title"/>
          </p:nvPr>
        </p:nvSpPr>
        <p:spPr>
          <a:xfrm>
            <a:off x="185329" y="0"/>
            <a:ext cx="8686800" cy="725528"/>
          </a:xfrm>
        </p:spPr>
        <p:txBody>
          <a:bodyPr/>
          <a:lstStyle/>
          <a:p>
            <a:r>
              <a:rPr lang="en-GB" sz="3600" b="1" dirty="0">
                <a:solidFill>
                  <a:srgbClr val="760000"/>
                </a:solidFill>
                <a:latin typeface="+mj-lt"/>
              </a:rPr>
              <a:t>14-year old </a:t>
            </a:r>
            <a:r>
              <a:rPr lang="en-GB" sz="3600" b="1" dirty="0" err="1">
                <a:solidFill>
                  <a:srgbClr val="760000"/>
                </a:solidFill>
                <a:latin typeface="+mj-lt"/>
              </a:rPr>
              <a:t>Amutha</a:t>
            </a:r>
            <a:r>
              <a:rPr lang="en-GB" sz="3600" b="1" dirty="0">
                <a:solidFill>
                  <a:srgbClr val="760000"/>
                </a:solidFill>
                <a:latin typeface="+mj-lt"/>
              </a:rPr>
              <a:t>, India</a:t>
            </a:r>
            <a:endParaRPr lang="en-US" sz="3600" b="1" dirty="0">
              <a:solidFill>
                <a:srgbClr val="760000"/>
              </a:solidFill>
              <a:latin typeface="+mj-lt"/>
            </a:endParaRPr>
          </a:p>
        </p:txBody>
      </p:sp>
      <p:pic>
        <p:nvPicPr>
          <p:cNvPr id="17" name="Imagen 2"/>
          <p:cNvPicPr/>
          <p:nvPr/>
        </p:nvPicPr>
        <p:blipFill>
          <a:blip r:embed="rId2">
            <a:extLst>
              <a:ext uri="{28A0092B-C50C-407E-A947-70E740481C1C}">
                <a14:useLocalDpi xmlns:a14="http://schemas.microsoft.com/office/drawing/2010/main" val="0"/>
              </a:ext>
            </a:extLst>
          </a:blip>
          <a:stretch>
            <a:fillRect/>
          </a:stretch>
        </p:blipFill>
        <p:spPr>
          <a:xfrm>
            <a:off x="4963068" y="1390971"/>
            <a:ext cx="4119775" cy="2004060"/>
          </a:xfrm>
          <a:prstGeom prst="rect">
            <a:avLst/>
          </a:prstGeom>
          <a:ln w="6350">
            <a:solidFill>
              <a:schemeClr val="tx1"/>
            </a:solidFill>
          </a:ln>
        </p:spPr>
      </p:pic>
      <p:pic>
        <p:nvPicPr>
          <p:cNvPr id="20" name="Imagen 3"/>
          <p:cNvPicPr/>
          <p:nvPr/>
        </p:nvPicPr>
        <p:blipFill>
          <a:blip r:embed="rId3">
            <a:extLst>
              <a:ext uri="{28A0092B-C50C-407E-A947-70E740481C1C}">
                <a14:useLocalDpi xmlns:a14="http://schemas.microsoft.com/office/drawing/2010/main" val="0"/>
              </a:ext>
            </a:extLst>
          </a:blip>
          <a:stretch>
            <a:fillRect/>
          </a:stretch>
        </p:blipFill>
        <p:spPr>
          <a:xfrm>
            <a:off x="4963068" y="4017838"/>
            <a:ext cx="4119775" cy="2003450"/>
          </a:xfrm>
          <a:prstGeom prst="rect">
            <a:avLst/>
          </a:prstGeom>
          <a:ln w="6350">
            <a:solidFill>
              <a:schemeClr val="tx1"/>
            </a:solidFill>
          </a:ln>
        </p:spPr>
      </p:pic>
      <p:grpSp>
        <p:nvGrpSpPr>
          <p:cNvPr id="29" name="Group 28"/>
          <p:cNvGrpSpPr/>
          <p:nvPr/>
        </p:nvGrpSpPr>
        <p:grpSpPr>
          <a:xfrm>
            <a:off x="-252536" y="1483378"/>
            <a:ext cx="4824727" cy="4537910"/>
            <a:chOff x="-252536" y="1628800"/>
            <a:chExt cx="4824727" cy="4388713"/>
          </a:xfrm>
          <a:solidFill>
            <a:schemeClr val="bg1"/>
          </a:solidFill>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536" y="1628800"/>
              <a:ext cx="4824727" cy="4388713"/>
            </a:xfrm>
            <a:prstGeom prst="rect">
              <a:avLst/>
            </a:prstGeom>
            <a:grpFill/>
          </p:spPr>
        </p:pic>
        <p:cxnSp>
          <p:nvCxnSpPr>
            <p:cNvPr id="22" name="Straight Arrow Connector 21"/>
            <p:cNvCxnSpPr/>
            <p:nvPr/>
          </p:nvCxnSpPr>
          <p:spPr bwMode="auto">
            <a:xfrm flipH="1">
              <a:off x="3851163" y="4663934"/>
              <a:ext cx="422787" cy="0"/>
            </a:xfrm>
            <a:prstGeom prst="straightConnector1">
              <a:avLst/>
            </a:prstGeom>
            <a:grpFill/>
            <a:ln w="1905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3730178" y="4860638"/>
              <a:ext cx="422787" cy="0"/>
            </a:xfrm>
            <a:prstGeom prst="straightConnector1">
              <a:avLst/>
            </a:prstGeom>
            <a:grpFill/>
            <a:ln w="1905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a:off x="4054585" y="5094276"/>
              <a:ext cx="422787" cy="0"/>
            </a:xfrm>
            <a:prstGeom prst="straightConnector1">
              <a:avLst/>
            </a:prstGeom>
            <a:grpFill/>
            <a:ln w="19050"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H="1">
              <a:off x="3639769" y="5517232"/>
              <a:ext cx="422787" cy="0"/>
            </a:xfrm>
            <a:prstGeom prst="straightConnector1">
              <a:avLst/>
            </a:prstGeom>
            <a:grpFill/>
            <a:ln w="1905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a:off x="3518784" y="5722204"/>
              <a:ext cx="422787" cy="0"/>
            </a:xfrm>
            <a:prstGeom prst="straightConnector1">
              <a:avLst/>
            </a:prstGeom>
            <a:grpFill/>
            <a:ln w="1905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3698763" y="2143835"/>
              <a:ext cx="422787" cy="0"/>
            </a:xfrm>
            <a:prstGeom prst="straightConnector1">
              <a:avLst/>
            </a:prstGeom>
            <a:grpFill/>
            <a:ln w="19050" cap="flat" cmpd="sng" algn="ctr">
              <a:solidFill>
                <a:schemeClr val="tx1"/>
              </a:solidFill>
              <a:prstDash val="solid"/>
              <a:round/>
              <a:headEnd type="none" w="med" len="med"/>
              <a:tailEnd type="arrow"/>
            </a:ln>
            <a:effectLst/>
          </p:spPr>
        </p:cxnSp>
      </p:grpSp>
      <p:sp>
        <p:nvSpPr>
          <p:cNvPr id="28" name="Rectangle 27"/>
          <p:cNvSpPr/>
          <p:nvPr/>
        </p:nvSpPr>
        <p:spPr>
          <a:xfrm>
            <a:off x="-252536" y="6019707"/>
            <a:ext cx="9411344" cy="92333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Garamond"/>
                <a:ea typeface="+mn-ea"/>
                <a:cs typeface="+mn-cs"/>
              </a:rPr>
              <a:t>Amutha</a:t>
            </a:r>
            <a:r>
              <a:rPr kumimoji="0" lang="en-GB" sz="1800" b="1" i="0" u="none" strike="noStrike" kern="1200" cap="none" spc="0" normalizeH="0" baseline="0" noProof="0" dirty="0">
                <a:ln>
                  <a:noFill/>
                </a:ln>
                <a:solidFill>
                  <a:srgbClr val="000000"/>
                </a:solidFill>
                <a:effectLst/>
                <a:uLnTx/>
                <a:uFillTx/>
                <a:latin typeface="Garamond"/>
                <a:ea typeface="+mn-ea"/>
                <a:cs typeface="+mn-cs"/>
              </a:rPr>
              <a:t> is poor: she and her family are deprived in </a:t>
            </a:r>
            <a:r>
              <a:rPr lang="en-GB" b="1" dirty="0">
                <a:solidFill>
                  <a:srgbClr val="000000"/>
                </a:solidFill>
                <a:latin typeface="Garamond"/>
              </a:rPr>
              <a:t>44.4% of weighted indicators. </a:t>
            </a:r>
            <a:endParaRPr kumimoji="0" lang="en-GB" sz="1800" b="1" i="0" u="none" strike="noStrike" kern="1200" cap="none" spc="0" normalizeH="0" baseline="0" noProof="0" dirty="0">
              <a:ln>
                <a:noFill/>
              </a:ln>
              <a:solidFill>
                <a:srgbClr val="000000"/>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3066496989"/>
      </p:ext>
    </p:extLst>
  </p:cSld>
  <p:clrMapOvr>
    <a:masterClrMapping/>
  </p:clrMapOvr>
</p:sld>
</file>

<file path=ppt/theme/theme1.xml><?xml version="1.0" encoding="utf-8"?>
<a:theme xmlns:a="http://schemas.openxmlformats.org/drawingml/2006/main" name="1_Default - Blank">
  <a:themeElements>
    <a:clrScheme name="">
      <a:dk1>
        <a:srgbClr val="000000"/>
      </a:dk1>
      <a:lt1>
        <a:srgbClr val="FFFFFF"/>
      </a:lt1>
      <a:dk2>
        <a:srgbClr val="000000"/>
      </a:dk2>
      <a:lt2>
        <a:srgbClr val="EEECE1"/>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HI Ga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HI Ga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HI Ga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On-screen Show (4:3)</PresentationFormat>
  <Paragraphs>240</Paragraphs>
  <Slides>25</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vt:lpstr>
      <vt:lpstr>Calibri</vt:lpstr>
      <vt:lpstr>Garamond</vt:lpstr>
      <vt:lpstr>Gill Sans</vt:lpstr>
      <vt:lpstr>Lucida Grande</vt:lpstr>
      <vt:lpstr>Times</vt:lpstr>
      <vt:lpstr>Times New Roman</vt:lpstr>
      <vt:lpstr>Tw Cen MT Condensed</vt:lpstr>
      <vt:lpstr>1_Default - Blank</vt:lpstr>
      <vt:lpstr>2_Blank Presentation</vt:lpstr>
      <vt:lpstr>28_Default Design</vt:lpstr>
      <vt:lpstr>1_Blank Presentation</vt:lpstr>
      <vt:lpstr>8_Default Design</vt:lpstr>
      <vt:lpstr>PowerPoint Presentation</vt:lpstr>
      <vt:lpstr>Child Poverty</vt:lpstr>
      <vt:lpstr>Why Measure?</vt:lpstr>
      <vt:lpstr>Observations and Challenges</vt:lpstr>
      <vt:lpstr>Child Poverty &amp; National MPI: 4 Strategies</vt:lpstr>
      <vt:lpstr>Include key Child Indicators in National MPI</vt:lpstr>
      <vt:lpstr>Always Disaggregate National MPI by age</vt:lpstr>
      <vt:lpstr>PowerPoint Presentation</vt:lpstr>
      <vt:lpstr>14-year old Amutha, India</vt:lpstr>
      <vt:lpstr>PowerPoint Presentation</vt:lpstr>
      <vt:lpstr>Gendered, Intrahousehold Analysis of MPI</vt:lpstr>
      <vt:lpstr>PowerPoint Presentation</vt:lpstr>
      <vt:lpstr>Telescope inside the MPI households</vt:lpstr>
      <vt:lpstr>Question 1: Poverty Status</vt:lpstr>
      <vt:lpstr>Question 2: Gender</vt:lpstr>
      <vt:lpstr>Question 3: Intrahousehold Inequality</vt:lpstr>
      <vt:lpstr>Question 4: 360°view of deprivations</vt:lpstr>
      <vt:lpstr>Question 5: All Children in a household</vt:lpstr>
      <vt:lpstr>PowerPoint Presentation</vt:lpstr>
      <vt:lpstr>PowerPoint Presentation</vt:lpstr>
      <vt:lpstr>Child MPI that directly links to National MPI</vt:lpstr>
      <vt:lpstr>PowerPoint Presentation</vt:lpstr>
      <vt:lpstr>Child poverty: the urge to integrate</vt:lpstr>
      <vt:lpstr>Child Poverty &amp; National MPI: 4 Strategies</vt:lpstr>
      <vt:lpstr>  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Poverty</dc:title>
  <dc:creator>Ana</dc:creator>
  <cp:lastModifiedBy>Sabina Alkire</cp:lastModifiedBy>
  <cp:revision>105</cp:revision>
  <dcterms:created xsi:type="dcterms:W3CDTF">2018-02-22T22:27:31Z</dcterms:created>
  <dcterms:modified xsi:type="dcterms:W3CDTF">2019-07-03T07:28:34Z</dcterms:modified>
</cp:coreProperties>
</file>