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730" r:id="rId2"/>
    <p:sldMasterId id="2147483782" r:id="rId3"/>
    <p:sldMasterId id="2147483807" r:id="rId4"/>
    <p:sldMasterId id="2147483819" r:id="rId5"/>
  </p:sldMasterIdLst>
  <p:notesMasterIdLst>
    <p:notesMasterId r:id="rId21"/>
  </p:notesMasterIdLst>
  <p:handoutMasterIdLst>
    <p:handoutMasterId r:id="rId22"/>
  </p:handoutMasterIdLst>
  <p:sldIdLst>
    <p:sldId id="259" r:id="rId6"/>
    <p:sldId id="528" r:id="rId7"/>
    <p:sldId id="534" r:id="rId8"/>
    <p:sldId id="509" r:id="rId9"/>
    <p:sldId id="530" r:id="rId10"/>
    <p:sldId id="471" r:id="rId11"/>
    <p:sldId id="529" r:id="rId12"/>
    <p:sldId id="511" r:id="rId13"/>
    <p:sldId id="512" r:id="rId14"/>
    <p:sldId id="513" r:id="rId15"/>
    <p:sldId id="521" r:id="rId16"/>
    <p:sldId id="531" r:id="rId17"/>
    <p:sldId id="532" r:id="rId18"/>
    <p:sldId id="533" r:id="rId19"/>
    <p:sldId id="29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60" d="100"/>
          <a:sy n="60" d="100"/>
        </p:scale>
        <p:origin x="91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C8896-9657-4C1A-B33E-BA9E65579821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97E054-BAD0-4EEC-A9AE-174968C6C35B}">
      <dgm:prSet phldrT="[Text]" custT="1"/>
      <dgm:spPr/>
      <dgm:t>
        <a:bodyPr/>
        <a:lstStyle/>
        <a:p>
          <a:r>
            <a:rPr lang="en-US" sz="3600" b="1" dirty="0"/>
            <a:t>Child Environment  </a:t>
          </a:r>
          <a:r>
            <a:rPr lang="en-US" sz="2400" b="0" dirty="0"/>
            <a:t>(Living standard)</a:t>
          </a:r>
        </a:p>
      </dgm:t>
    </dgm:pt>
    <dgm:pt modelId="{59628595-064D-41D8-8CD2-4214BB8C942A}" type="parTrans" cxnId="{DD982082-86DE-44DF-AA1D-AC54E3D19CE4}">
      <dgm:prSet/>
      <dgm:spPr/>
      <dgm:t>
        <a:bodyPr/>
        <a:lstStyle/>
        <a:p>
          <a:endParaRPr lang="en-US"/>
        </a:p>
      </dgm:t>
    </dgm:pt>
    <dgm:pt modelId="{59BFCB74-AEBD-4316-9E4F-3624E302C811}" type="sibTrans" cxnId="{DD982082-86DE-44DF-AA1D-AC54E3D19CE4}">
      <dgm:prSet/>
      <dgm:spPr/>
      <dgm:t>
        <a:bodyPr/>
        <a:lstStyle/>
        <a:p>
          <a:endParaRPr lang="en-US"/>
        </a:p>
      </dgm:t>
    </dgm:pt>
    <dgm:pt modelId="{454478A7-601C-4263-9DE2-0AA61A2BC43E}">
      <dgm:prSet phldrT="[Text]" custT="1"/>
      <dgm:spPr/>
      <dgm:t>
        <a:bodyPr/>
        <a:lstStyle/>
        <a:p>
          <a:r>
            <a:rPr lang="en-US" sz="3600" b="1" dirty="0"/>
            <a:t>Child Survival </a:t>
          </a:r>
          <a:r>
            <a:rPr lang="en-US" sz="2400" dirty="0"/>
            <a:t>(Health and Nutrition)</a:t>
          </a:r>
          <a:endParaRPr lang="en-US" sz="2800" dirty="0"/>
        </a:p>
      </dgm:t>
    </dgm:pt>
    <dgm:pt modelId="{FF414537-8514-4F79-9191-A28CEDCC0A9A}" type="parTrans" cxnId="{E7DF842F-3CAD-4F4D-8141-A8A5004C4BF2}">
      <dgm:prSet/>
      <dgm:spPr/>
      <dgm:t>
        <a:bodyPr/>
        <a:lstStyle/>
        <a:p>
          <a:endParaRPr lang="en-US"/>
        </a:p>
      </dgm:t>
    </dgm:pt>
    <dgm:pt modelId="{25D49C01-4F2F-471B-8301-C5E2AF0A316A}" type="sibTrans" cxnId="{E7DF842F-3CAD-4F4D-8141-A8A5004C4BF2}">
      <dgm:prSet/>
      <dgm:spPr/>
      <dgm:t>
        <a:bodyPr/>
        <a:lstStyle/>
        <a:p>
          <a:endParaRPr lang="en-US"/>
        </a:p>
      </dgm:t>
    </dgm:pt>
    <dgm:pt modelId="{28B12C94-64AF-40EE-AF78-DD526BDA0A25}">
      <dgm:prSet phldrT="[Text]" custT="1"/>
      <dgm:spPr/>
      <dgm:t>
        <a:bodyPr/>
        <a:lstStyle/>
        <a:p>
          <a:r>
            <a:rPr lang="en-US" sz="3900" b="1" dirty="0"/>
            <a:t>Child Development </a:t>
          </a:r>
          <a:r>
            <a:rPr lang="en-US" sz="2400" b="0" dirty="0"/>
            <a:t>(Education)</a:t>
          </a:r>
        </a:p>
      </dgm:t>
    </dgm:pt>
    <dgm:pt modelId="{A0ABF588-917F-41A0-8F94-39656AF60B2A}" type="parTrans" cxnId="{C95C4BC8-59E3-48C8-8970-F0BC0227F272}">
      <dgm:prSet/>
      <dgm:spPr/>
      <dgm:t>
        <a:bodyPr/>
        <a:lstStyle/>
        <a:p>
          <a:endParaRPr lang="en-US"/>
        </a:p>
      </dgm:t>
    </dgm:pt>
    <dgm:pt modelId="{E90F1C0D-7418-4D4C-8294-90501874BE06}" type="sibTrans" cxnId="{C95C4BC8-59E3-48C8-8970-F0BC0227F272}">
      <dgm:prSet/>
      <dgm:spPr/>
      <dgm:t>
        <a:bodyPr/>
        <a:lstStyle/>
        <a:p>
          <a:endParaRPr lang="en-US"/>
        </a:p>
      </dgm:t>
    </dgm:pt>
    <dgm:pt modelId="{41DFDBB1-4A8B-4278-8EA0-5073968A0AF8}">
      <dgm:prSet phldrT="[Text]" custT="1"/>
      <dgm:spPr/>
      <dgm:t>
        <a:bodyPr/>
        <a:lstStyle/>
        <a:p>
          <a:r>
            <a:rPr lang="en-US" sz="4000" b="1" dirty="0"/>
            <a:t>Child Protection</a:t>
          </a:r>
        </a:p>
      </dgm:t>
    </dgm:pt>
    <dgm:pt modelId="{C1356074-3B09-4A61-B546-46F82B403B84}" type="parTrans" cxnId="{D2D56A2E-38EF-47D4-B908-3AA23F6CB655}">
      <dgm:prSet/>
      <dgm:spPr/>
      <dgm:t>
        <a:bodyPr/>
        <a:lstStyle/>
        <a:p>
          <a:endParaRPr lang="en-US"/>
        </a:p>
      </dgm:t>
    </dgm:pt>
    <dgm:pt modelId="{88D52606-4050-41EF-87DA-1117D113FA31}" type="sibTrans" cxnId="{D2D56A2E-38EF-47D4-B908-3AA23F6CB655}">
      <dgm:prSet/>
      <dgm:spPr/>
      <dgm:t>
        <a:bodyPr/>
        <a:lstStyle/>
        <a:p>
          <a:endParaRPr lang="en-US"/>
        </a:p>
      </dgm:t>
    </dgm:pt>
    <dgm:pt modelId="{A9053A4C-2962-4B98-9E71-27BE4FA2D012}" type="pres">
      <dgm:prSet presAssocID="{CC8C8896-9657-4C1A-B33E-BA9E65579821}" presName="matrix" presStyleCnt="0">
        <dgm:presLayoutVars>
          <dgm:chMax val="1"/>
          <dgm:dir/>
          <dgm:resizeHandles val="exact"/>
        </dgm:presLayoutVars>
      </dgm:prSet>
      <dgm:spPr/>
    </dgm:pt>
    <dgm:pt modelId="{93AB1127-045F-484C-9C1B-F6559E786CA7}" type="pres">
      <dgm:prSet presAssocID="{CC8C8896-9657-4C1A-B33E-BA9E65579821}" presName="diamond" presStyleLbl="bgShp" presStyleIdx="0" presStyleCnt="1" custScaleX="147692"/>
      <dgm:spPr/>
    </dgm:pt>
    <dgm:pt modelId="{167DDCAA-661F-4FD4-B9E8-CCB5958DA1DB}" type="pres">
      <dgm:prSet presAssocID="{CC8C8896-9657-4C1A-B33E-BA9E65579821}" presName="quad1" presStyleLbl="node1" presStyleIdx="0" presStyleCnt="4" custScaleX="170809" custScaleY="101381" custLinFactNeighborX="-31558" custLinFactNeighborY="-3945">
        <dgm:presLayoutVars>
          <dgm:chMax val="0"/>
          <dgm:chPref val="0"/>
          <dgm:bulletEnabled val="1"/>
        </dgm:presLayoutVars>
      </dgm:prSet>
      <dgm:spPr/>
    </dgm:pt>
    <dgm:pt modelId="{6DECB1EE-2748-419B-8355-F4DD073680AC}" type="pres">
      <dgm:prSet presAssocID="{CC8C8896-9657-4C1A-B33E-BA9E65579821}" presName="quad2" presStyleLbl="node1" presStyleIdx="1" presStyleCnt="4" custScaleX="152663" custLinFactNeighborX="46154" custLinFactNeighborY="-690">
        <dgm:presLayoutVars>
          <dgm:chMax val="0"/>
          <dgm:chPref val="0"/>
          <dgm:bulletEnabled val="1"/>
        </dgm:presLayoutVars>
      </dgm:prSet>
      <dgm:spPr/>
    </dgm:pt>
    <dgm:pt modelId="{8911AD74-6DCB-4AAD-BA1B-77C0E8C8BAA4}" type="pres">
      <dgm:prSet presAssocID="{CC8C8896-9657-4C1A-B33E-BA9E65579821}" presName="quad3" presStyleLbl="node1" presStyleIdx="2" presStyleCnt="4" custScaleX="168442" custLinFactNeighborX="-30520" custLinFactNeighborY="-1874">
        <dgm:presLayoutVars>
          <dgm:chMax val="0"/>
          <dgm:chPref val="0"/>
          <dgm:bulletEnabled val="1"/>
        </dgm:presLayoutVars>
      </dgm:prSet>
      <dgm:spPr/>
    </dgm:pt>
    <dgm:pt modelId="{1FC18F2B-2765-4E7D-BF19-157258F88503}" type="pres">
      <dgm:prSet presAssocID="{CC8C8896-9657-4C1A-B33E-BA9E65579821}" presName="quad4" presStyleLbl="node1" presStyleIdx="3" presStyleCnt="4" custScaleX="160552" custLinFactNeighborX="42209" custLinFactNeighborY="-1874">
        <dgm:presLayoutVars>
          <dgm:chMax val="0"/>
          <dgm:chPref val="0"/>
          <dgm:bulletEnabled val="1"/>
        </dgm:presLayoutVars>
      </dgm:prSet>
      <dgm:spPr/>
    </dgm:pt>
  </dgm:ptLst>
  <dgm:cxnLst>
    <dgm:cxn modelId="{D2D56A2E-38EF-47D4-B908-3AA23F6CB655}" srcId="{CC8C8896-9657-4C1A-B33E-BA9E65579821}" destId="{41DFDBB1-4A8B-4278-8EA0-5073968A0AF8}" srcOrd="3" destOrd="0" parTransId="{C1356074-3B09-4A61-B546-46F82B403B84}" sibTransId="{88D52606-4050-41EF-87DA-1117D113FA31}"/>
    <dgm:cxn modelId="{E7DF842F-3CAD-4F4D-8141-A8A5004C4BF2}" srcId="{CC8C8896-9657-4C1A-B33E-BA9E65579821}" destId="{454478A7-601C-4263-9DE2-0AA61A2BC43E}" srcOrd="1" destOrd="0" parTransId="{FF414537-8514-4F79-9191-A28CEDCC0A9A}" sibTransId="{25D49C01-4F2F-471B-8301-C5E2AF0A316A}"/>
    <dgm:cxn modelId="{8A173135-B760-4B79-8F86-FFDA935BCAB5}" type="presOf" srcId="{28B12C94-64AF-40EE-AF78-DD526BDA0A25}" destId="{8911AD74-6DCB-4AAD-BA1B-77C0E8C8BAA4}" srcOrd="0" destOrd="0" presId="urn:microsoft.com/office/officeart/2005/8/layout/matrix3"/>
    <dgm:cxn modelId="{E93A5F3C-03C2-46D5-A541-141785773B6C}" type="presOf" srcId="{454478A7-601C-4263-9DE2-0AA61A2BC43E}" destId="{6DECB1EE-2748-419B-8355-F4DD073680AC}" srcOrd="0" destOrd="0" presId="urn:microsoft.com/office/officeart/2005/8/layout/matrix3"/>
    <dgm:cxn modelId="{06930C4E-C782-45F0-BC98-393ABB57E757}" type="presOf" srcId="{41DFDBB1-4A8B-4278-8EA0-5073968A0AF8}" destId="{1FC18F2B-2765-4E7D-BF19-157258F88503}" srcOrd="0" destOrd="0" presId="urn:microsoft.com/office/officeart/2005/8/layout/matrix3"/>
    <dgm:cxn modelId="{D95D8B7B-ADD1-4F45-8462-F8A79C6D9946}" type="presOf" srcId="{8997E054-BAD0-4EEC-A9AE-174968C6C35B}" destId="{167DDCAA-661F-4FD4-B9E8-CCB5958DA1DB}" srcOrd="0" destOrd="0" presId="urn:microsoft.com/office/officeart/2005/8/layout/matrix3"/>
    <dgm:cxn modelId="{DD982082-86DE-44DF-AA1D-AC54E3D19CE4}" srcId="{CC8C8896-9657-4C1A-B33E-BA9E65579821}" destId="{8997E054-BAD0-4EEC-A9AE-174968C6C35B}" srcOrd="0" destOrd="0" parTransId="{59628595-064D-41D8-8CD2-4214BB8C942A}" sibTransId="{59BFCB74-AEBD-4316-9E4F-3624E302C811}"/>
    <dgm:cxn modelId="{4AFA2295-C538-49AE-A71E-85CEC71274C8}" type="presOf" srcId="{CC8C8896-9657-4C1A-B33E-BA9E65579821}" destId="{A9053A4C-2962-4B98-9E71-27BE4FA2D012}" srcOrd="0" destOrd="0" presId="urn:microsoft.com/office/officeart/2005/8/layout/matrix3"/>
    <dgm:cxn modelId="{C95C4BC8-59E3-48C8-8970-F0BC0227F272}" srcId="{CC8C8896-9657-4C1A-B33E-BA9E65579821}" destId="{28B12C94-64AF-40EE-AF78-DD526BDA0A25}" srcOrd="2" destOrd="0" parTransId="{A0ABF588-917F-41A0-8F94-39656AF60B2A}" sibTransId="{E90F1C0D-7418-4D4C-8294-90501874BE06}"/>
    <dgm:cxn modelId="{459E1BDB-3D01-4CAE-A209-ED294E66DC2C}" type="presParOf" srcId="{A9053A4C-2962-4B98-9E71-27BE4FA2D012}" destId="{93AB1127-045F-484C-9C1B-F6559E786CA7}" srcOrd="0" destOrd="0" presId="urn:microsoft.com/office/officeart/2005/8/layout/matrix3"/>
    <dgm:cxn modelId="{EF7866C4-B1B6-408F-B44C-97CEA9577BB8}" type="presParOf" srcId="{A9053A4C-2962-4B98-9E71-27BE4FA2D012}" destId="{167DDCAA-661F-4FD4-B9E8-CCB5958DA1DB}" srcOrd="1" destOrd="0" presId="urn:microsoft.com/office/officeart/2005/8/layout/matrix3"/>
    <dgm:cxn modelId="{74070ABF-0722-481A-BC25-1527F301D3EF}" type="presParOf" srcId="{A9053A4C-2962-4B98-9E71-27BE4FA2D012}" destId="{6DECB1EE-2748-419B-8355-F4DD073680AC}" srcOrd="2" destOrd="0" presId="urn:microsoft.com/office/officeart/2005/8/layout/matrix3"/>
    <dgm:cxn modelId="{956CDF3F-D004-43DA-A511-ED205CA9D102}" type="presParOf" srcId="{A9053A4C-2962-4B98-9E71-27BE4FA2D012}" destId="{8911AD74-6DCB-4AAD-BA1B-77C0E8C8BAA4}" srcOrd="3" destOrd="0" presId="urn:microsoft.com/office/officeart/2005/8/layout/matrix3"/>
    <dgm:cxn modelId="{7B41DEC8-18DF-4FBC-825B-09BB21083E21}" type="presParOf" srcId="{A9053A4C-2962-4B98-9E71-27BE4FA2D012}" destId="{1FC18F2B-2765-4E7D-BF19-157258F885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B1127-045F-484C-9C1B-F6559E786CA7}">
      <dsp:nvSpPr>
        <dsp:cNvPr id="0" name=""/>
        <dsp:cNvSpPr/>
      </dsp:nvSpPr>
      <dsp:spPr>
        <a:xfrm>
          <a:off x="343050" y="0"/>
          <a:ext cx="7954859" cy="5386114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DDCAA-661F-4FD4-B9E8-CCB5958DA1DB}">
      <dsp:nvSpPr>
        <dsp:cNvPr id="0" name=""/>
        <dsp:cNvSpPr/>
      </dsp:nvSpPr>
      <dsp:spPr>
        <a:xfrm>
          <a:off x="732499" y="414308"/>
          <a:ext cx="3587987" cy="2129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Child Environment  </a:t>
          </a:r>
          <a:r>
            <a:rPr lang="en-US" sz="2400" b="0" kern="1200" dirty="0"/>
            <a:t>(Living standard)</a:t>
          </a:r>
        </a:p>
      </dsp:txBody>
      <dsp:txXfrm>
        <a:off x="836457" y="518266"/>
        <a:ext cx="3380071" cy="1921677"/>
      </dsp:txXfrm>
    </dsp:sp>
    <dsp:sp modelId="{6DECB1EE-2748-419B-8355-F4DD073680AC}">
      <dsp:nvSpPr>
        <dsp:cNvPr id="0" name=""/>
        <dsp:cNvSpPr/>
      </dsp:nvSpPr>
      <dsp:spPr>
        <a:xfrm>
          <a:off x="4817660" y="497186"/>
          <a:ext cx="3206815" cy="2100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Child Survival </a:t>
          </a:r>
          <a:r>
            <a:rPr lang="en-US" sz="2400" kern="1200" dirty="0"/>
            <a:t>(Health and Nutrition)</a:t>
          </a:r>
          <a:endParaRPr lang="en-US" sz="2800" kern="1200" dirty="0"/>
        </a:p>
      </dsp:txBody>
      <dsp:txXfrm>
        <a:off x="4920202" y="599728"/>
        <a:ext cx="3001731" cy="1895500"/>
      </dsp:txXfrm>
    </dsp:sp>
    <dsp:sp modelId="{8911AD74-6DCB-4AAD-BA1B-77C0E8C8BAA4}">
      <dsp:nvSpPr>
        <dsp:cNvPr id="0" name=""/>
        <dsp:cNvSpPr/>
      </dsp:nvSpPr>
      <dsp:spPr>
        <a:xfrm>
          <a:off x="779164" y="2734483"/>
          <a:ext cx="3538266" cy="2100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Child Development </a:t>
          </a:r>
          <a:r>
            <a:rPr lang="en-US" sz="2400" b="0" kern="1200" dirty="0"/>
            <a:t>(Education)</a:t>
          </a:r>
        </a:p>
      </dsp:txBody>
      <dsp:txXfrm>
        <a:off x="881706" y="2837025"/>
        <a:ext cx="3333182" cy="1895500"/>
      </dsp:txXfrm>
    </dsp:sp>
    <dsp:sp modelId="{1FC18F2B-2765-4E7D-BF19-157258F88503}">
      <dsp:nvSpPr>
        <dsp:cNvPr id="0" name=""/>
        <dsp:cNvSpPr/>
      </dsp:nvSpPr>
      <dsp:spPr>
        <a:xfrm>
          <a:off x="4651934" y="2734483"/>
          <a:ext cx="3372530" cy="2100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Child Protection</a:t>
          </a:r>
        </a:p>
      </dsp:txBody>
      <dsp:txXfrm>
        <a:off x="4754476" y="2837025"/>
        <a:ext cx="3167446" cy="189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A8A937-BC8B-4CF8-812B-D1AFEBAA87EE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24C8DE-BFB1-4D3E-81DE-92833DF2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1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B2555-AEAC-BC49-A5D8-E6F7B65A8682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E03817-79D3-DB41-9CFC-8DA9599A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8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71D710B-B58D-45B9-AAA6-2F587D36B65A}" type="datetime1">
              <a:rPr lang="en-US" smtClean="0"/>
              <a:pPr>
                <a:defRPr/>
              </a:pPr>
              <a:t>7/2/2019</a:t>
            </a:fld>
            <a:endParaRPr lang="en-US"/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GED, Planning Commission</a:t>
            </a:r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935237" y="9534795"/>
            <a:ext cx="3011876" cy="5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83" tIns="46342" rIns="92683" bIns="46342" anchor="b"/>
          <a:lstStyle/>
          <a:p>
            <a:pPr algn="r"/>
            <a:fld id="{19AF436C-A0C6-432A-BEFE-6C1F9F4701A8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763" y="752475"/>
            <a:ext cx="6692900" cy="3765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7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35268-F97D-4CAD-B960-5BA3387427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7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3A5B45-57EA-4479-957B-6815943AE184}" type="slidenum">
              <a:rPr lang="en-US" sz="1300" smtClean="0">
                <a:solidFill>
                  <a:prstClr val="black"/>
                </a:solidFill>
              </a:rPr>
              <a:pPr/>
              <a:t>8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3A5B45-57EA-4479-957B-6815943AE184}" type="slidenum">
              <a:rPr lang="en-US" sz="1300" smtClean="0">
                <a:solidFill>
                  <a:prstClr val="black"/>
                </a:solidFill>
              </a:rPr>
              <a:pPr/>
              <a:t>9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3A5B45-57EA-4479-957B-6815943AE184}" type="slidenum">
              <a:rPr lang="en-US" sz="1300" smtClean="0">
                <a:solidFill>
                  <a:prstClr val="black"/>
                </a:solidFill>
              </a:rPr>
              <a:pPr/>
              <a:t>10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3A5B45-57EA-4479-957B-6815943AE184}" type="slidenum">
              <a:rPr lang="en-US" sz="1300" smtClean="0">
                <a:solidFill>
                  <a:srgbClr val="000000"/>
                </a:solidFill>
              </a:rPr>
              <a:pPr/>
              <a:t>11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2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2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3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6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01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0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5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6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9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68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37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3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41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17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4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6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2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4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5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48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42BC-2FEE-4480-8574-EBBB8FD62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61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1678-5E02-4211-86E6-C1ABBD6A97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2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98A6-0B9B-4C43-A0EE-D104FDD39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6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DFF3-F167-44FB-82EA-BD0C65E485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1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98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0E88-3F78-4A16-A216-27DFABEFE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6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4256-034C-45FC-841D-ED229AF41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37BF-448F-4584-895D-1B3354168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20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7E58-9AD9-4613-AF6B-1C4A361FE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27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9569-63D3-47E4-902B-1F956A10E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5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8953-0A4A-4381-9D37-AAF66B10A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8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CB95-311E-4C36-80EC-4E16DCCD0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2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ECFB-6517-4002-AE16-F45EC4BAF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14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889-36F7-44FC-B927-8087CCE603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6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D9B8-E0BB-4CEB-A1FD-CA39C35370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2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156D-E03A-4CCB-BF51-30053ACB51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3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829-E6C3-4205-8161-890B9190DE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8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9440-1799-419C-8AC0-6A71DA2FCC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57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E10-A7E5-4F15-A65A-6547972E53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86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46E7-4821-406E-A895-6699AF5C6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27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F71-7E51-4AA0-BD58-BCC79E63C6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48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400-37A1-42FE-AEC9-39FFD0EE00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39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0B94-9984-44C1-AA4B-5F373A17B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0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4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7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8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4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1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1D7C42-92A1-41FF-8A65-BFD23DAC1AC4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A423511-EE3B-495A-8390-DBC5754EA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" y="2054678"/>
            <a:ext cx="12192000" cy="149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8" tIns="47284" rIns="94568" bIns="47284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Bangladesh Child-Focused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Multi-Dimensional Poverty Index (C-MPI)</a:t>
            </a:r>
            <a:endParaRPr lang="en-GB" sz="440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45782">
              <a:lnSpc>
                <a:spcPct val="110000"/>
              </a:lnSpc>
            </a:pPr>
            <a:endParaRPr lang="en-GB" sz="127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90236" y="5120945"/>
            <a:ext cx="5611528" cy="13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68" tIns="47284" rIns="94568" bIns="47284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14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Dr. Krishna </a:t>
            </a:r>
            <a:r>
              <a:rPr lang="en-US" altLang="en-US" sz="1814" b="1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Gayen</a:t>
            </a:r>
            <a:endParaRPr lang="en-US" altLang="en-US" sz="1632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32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Director General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32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Bangladesh Bureau of Statistics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632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32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 July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32" y="3706431"/>
            <a:ext cx="1203136" cy="1185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32" y="769935"/>
            <a:ext cx="1203136" cy="12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2924" y="452690"/>
            <a:ext cx="8352928" cy="951567"/>
          </a:xfrm>
        </p:spPr>
        <p:txBody>
          <a:bodyPr anchor="ctr"/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C-MPI Model (continued)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80443"/>
              </p:ext>
            </p:extLst>
          </p:nvPr>
        </p:nvGraphicFramePr>
        <p:xfrm>
          <a:off x="2358278" y="1671531"/>
          <a:ext cx="7848873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Deprivation Cut-off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Weight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3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Child Protection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 Child marriage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 if any women (aged 15-24 years) of household who was first married before age 18.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0.083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192">
                <a:tc vMerge="1"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Child violence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 if any child (aged 1-14 years) of household who experienced any physical punishment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past one month.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0.083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80892"/>
                  </a:ext>
                </a:extLst>
              </a:tr>
              <a:tr h="13731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Birth registration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any child (aged 0-4 years) of household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 birth was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registered with a civil authority.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0.083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5229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1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2754" y="-18250"/>
            <a:ext cx="9904149" cy="86409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Bangladesh C-MPI at different poverty cut-off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2EB09-86F0-43A0-93F4-93175EFE1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85" y="845846"/>
            <a:ext cx="7309829" cy="5328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1126" y="6308823"/>
            <a:ext cx="939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 MPI approaches to zero, it means both H and A are getting lower and lower (performing better)</a:t>
            </a:r>
          </a:p>
        </p:txBody>
      </p:sp>
    </p:spTree>
    <p:extLst>
      <p:ext uri="{BB962C8B-B14F-4D97-AF65-F5344CB8AC3E}">
        <p14:creationId xmlns:p14="http://schemas.microsoft.com/office/powerpoint/2010/main" val="345330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A49C-49BD-4E79-BAD2-358F5B58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72428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Future Plans</a:t>
            </a:r>
            <a:endParaRPr lang="en-GB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3E90-4303-435E-869D-DFB8862A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84991"/>
            <a:ext cx="10972800" cy="4398371"/>
          </a:xfrm>
        </p:spPr>
        <p:txBody>
          <a:bodyPr>
            <a:normAutofit/>
          </a:bodyPr>
          <a:lstStyle/>
          <a:p>
            <a:pPr algn="just"/>
            <a:r>
              <a:rPr lang="en-US" sz="4800" dirty="0"/>
              <a:t>To use data from ongoing MICS 2018-2019 to update C-MPI</a:t>
            </a:r>
          </a:p>
          <a:p>
            <a:pPr algn="just"/>
            <a:r>
              <a:rPr lang="en-US" sz="4800" dirty="0"/>
              <a:t>To adopt the methodology for preparing national MPI on a regular basis</a:t>
            </a:r>
          </a:p>
          <a:p>
            <a:pPr algn="just"/>
            <a:endParaRPr lang="en-US" sz="4800" dirty="0"/>
          </a:p>
          <a:p>
            <a:pPr marL="0" indent="0" algn="just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7414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CD9C-7073-43F7-9C55-0CF17EEC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990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Issues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356C-A487-4456-A43F-555E278B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66345"/>
            <a:ext cx="10363200" cy="533925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Who will be the custodian of this undertaking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BBS or GED?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According to the Statistics Act, BBS has the mandate to produce official statistics and authenticate all administrative data.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Developing in-house capacity of national statistical system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Identification and availability of representative household survey data that represents the multi-dimensional nature of the model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Finalizing the indicators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0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CD9C-7073-43F7-9C55-0CF17EEC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9909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Issues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356C-A487-4456-A43F-555E278B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26818"/>
            <a:ext cx="10363200" cy="5954110"/>
          </a:xfrm>
        </p:spPr>
        <p:txBody>
          <a:bodyPr/>
          <a:lstStyle/>
          <a:p>
            <a:pPr algn="jus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Policy and programmes to prioritize sectoral interventions, policy discourse and resource allocation.</a:t>
            </a:r>
          </a:p>
          <a:p>
            <a:pPr algn="jus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There should also be a provision within the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Alkire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-Foster model to account for the profound effect of climate change on populations, which affects over 19 million children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238625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108" y="1886555"/>
            <a:ext cx="9773784" cy="3461657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cs typeface="Times New Roman" pitchFamily="18" charset="0"/>
              </a:rPr>
              <a:t>Thank you!</a:t>
            </a:r>
            <a:br>
              <a:rPr lang="en-US" sz="8000" b="1" dirty="0">
                <a:solidFill>
                  <a:srgbClr val="0070C0"/>
                </a:solidFill>
                <a:cs typeface="Times New Roman" pitchFamily="18" charset="0"/>
              </a:rPr>
            </a:br>
            <a:br>
              <a:rPr lang="en-US" sz="80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8000" b="1" dirty="0">
                <a:solidFill>
                  <a:srgbClr val="0070C0"/>
                </a:solidFill>
                <a:cs typeface="Times New Roman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587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385"/>
            <a:ext cx="10972800" cy="4963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mbria" panose="02040503050406030204" pitchFamily="18" charset="0"/>
              </a:rPr>
              <a:t>Remarkable Reduction in Poverty Observed in Bangladesh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218"/>
          <a:stretch/>
        </p:blipFill>
        <p:spPr>
          <a:xfrm>
            <a:off x="2565253" y="874059"/>
            <a:ext cx="7061494" cy="59609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55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A49C-49BD-4E79-BAD2-358F5B58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843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C-MPI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3E90-4303-435E-869D-DFB8862A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0731"/>
            <a:ext cx="10972800" cy="5332631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Alkire</a:t>
            </a:r>
            <a:r>
              <a:rPr lang="en-US" dirty="0"/>
              <a:t>-Foster developed MPI for multi-dimensional poverty measurement at the </a:t>
            </a:r>
            <a:r>
              <a:rPr lang="en-US" u="sng" dirty="0"/>
              <a:t>national level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Bangladesh conducted a pilot study, measuring Child-Focused MPI due to the availability of Multiple Indicator Cluster Survey (MICS) 2012-2013 data.</a:t>
            </a:r>
          </a:p>
          <a:p>
            <a:pPr lvl="1" algn="just"/>
            <a:r>
              <a:rPr lang="en-GB" dirty="0"/>
              <a:t>Why MICS? Because it captures multiple dimensions, as established by the </a:t>
            </a:r>
            <a:r>
              <a:rPr lang="en-GB" dirty="0" err="1"/>
              <a:t>Alkire</a:t>
            </a:r>
            <a:r>
              <a:rPr lang="en-GB" dirty="0"/>
              <a:t>-Foster model</a:t>
            </a:r>
            <a:endParaRPr lang="en-GB" dirty="0">
              <a:solidFill>
                <a:schemeClr val="accent1"/>
              </a:solidFill>
              <a:latin typeface="+mj-lt"/>
            </a:endParaRPr>
          </a:p>
          <a:p>
            <a:pPr lvl="1" algn="just"/>
            <a:r>
              <a:rPr lang="en-US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“Children make up </a:t>
            </a:r>
            <a:r>
              <a:rPr lang="en-US" b="1" u="sng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46% </a:t>
            </a:r>
            <a:r>
              <a:rPr lang="en-US" u="sng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of the poor</a:t>
            </a:r>
            <a:r>
              <a:rPr lang="en-US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in Bangladesh, and are more susceptible to abuse, exploitation and natural disaster”.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73134-EC99-48E9-88F0-22AEB0D2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DBAF-0ADF-4371-805C-94AA0D52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97180"/>
            <a:ext cx="7772400" cy="84205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n-lt"/>
              </a:rPr>
              <a:t>Dimensions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84D868-1C52-492B-A8B2-F41126A4F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725994"/>
              </p:ext>
            </p:extLst>
          </p:nvPr>
        </p:nvGraphicFramePr>
        <p:xfrm>
          <a:off x="1775520" y="1139230"/>
          <a:ext cx="8640960" cy="538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8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A49C-49BD-4E79-BAD2-358F5B58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843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Background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3E90-4303-435E-869D-DFB8862A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0731"/>
            <a:ext cx="10972800" cy="533263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SDG indicator 1.2.2 refers to “Proportion of men, women and children of all ages living in poverty in all its dimensions”</a:t>
            </a:r>
          </a:p>
          <a:p>
            <a:pPr algn="just"/>
            <a:r>
              <a:rPr lang="en-US" dirty="0"/>
              <a:t>Bangladesh has been calculating consumption-based poverty estimate</a:t>
            </a:r>
          </a:p>
          <a:p>
            <a:pPr algn="just"/>
            <a:r>
              <a:rPr lang="en-US" dirty="0"/>
              <a:t>According to the SDG M&amp;E framework, data for SDG indicator 1.2.2 will be generated and provided by BBS</a:t>
            </a:r>
          </a:p>
          <a:p>
            <a:pPr lvl="0" algn="just"/>
            <a:r>
              <a:rPr lang="en-US" dirty="0"/>
              <a:t>GED and BBS agreed to collaborate to develop the C-MPI as piloting in Bangladesh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UNICEF and OPHI extended their support to develop Child focused MPI for Bangladesh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73134-EC99-48E9-88F0-22AEB0D2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533" y="613630"/>
            <a:ext cx="9855803" cy="551656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54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The Government’s Commitm</a:t>
            </a:r>
            <a:r>
              <a:rPr lang="en-GB" sz="54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ent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4000" b="1" dirty="0">
              <a:solidFill>
                <a:schemeClr val="accent1"/>
              </a:solidFill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Voluntary National Review 2017 </a:t>
            </a:r>
            <a:r>
              <a:rPr lang="en-GB" sz="4000" b="1" u="sng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recognizes the multi-dimensional nature of poverty </a:t>
            </a:r>
            <a:r>
              <a:rPr lang="en-GB" sz="40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and the need to address the problem by adopting appropriate policies and strategies, and lays out plans to invest on capacity building for introducing </a:t>
            </a:r>
            <a:r>
              <a:rPr lang="en-GB" sz="4000" b="1" u="sng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Multidimensional Poverty Index  measurement</a:t>
            </a:r>
            <a:r>
              <a:rPr lang="en-GB" sz="40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45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Who works for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8745-4DC7-4BF1-90D5-508922EE5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C1DE-374B-4A9E-8F43-967C44BA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b="1" dirty="0"/>
              <a:t>Advisory committee </a:t>
            </a:r>
          </a:p>
          <a:p>
            <a:pPr lvl="1"/>
            <a:r>
              <a:rPr lang="en-GB" dirty="0"/>
              <a:t>Headed by Member, General Economic Division; representatives from 15 Ministries that are spending for children; and experts and economist from civil society.</a:t>
            </a:r>
          </a:p>
          <a:p>
            <a:r>
              <a:rPr lang="en-GB" b="1" dirty="0"/>
              <a:t>Technical committee</a:t>
            </a:r>
          </a:p>
          <a:p>
            <a:pPr lvl="1"/>
            <a:r>
              <a:rPr lang="en-GB" dirty="0"/>
              <a:t>Headed by Member, GED and representatives from 15 ministries</a:t>
            </a:r>
          </a:p>
          <a:p>
            <a:r>
              <a:rPr lang="en-GB" b="1" dirty="0"/>
              <a:t>Technical Working Group</a:t>
            </a:r>
          </a:p>
          <a:p>
            <a:pPr lvl="1"/>
            <a:r>
              <a:rPr lang="en-GB" dirty="0"/>
              <a:t>Composed of GED, BBS and Finance Division</a:t>
            </a:r>
          </a:p>
          <a:p>
            <a:r>
              <a:rPr lang="en-GB" b="1" dirty="0"/>
              <a:t>Technical support from UNICEF Bangladesh and OPHI</a:t>
            </a:r>
          </a:p>
        </p:txBody>
      </p:sp>
    </p:spTree>
    <p:extLst>
      <p:ext uri="{BB962C8B-B14F-4D97-AF65-F5344CB8AC3E}">
        <p14:creationId xmlns:p14="http://schemas.microsoft.com/office/powerpoint/2010/main" val="378371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520" y="158777"/>
            <a:ext cx="8640960" cy="668538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C-MPI Model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38369"/>
              </p:ext>
            </p:extLst>
          </p:nvPr>
        </p:nvGraphicFramePr>
        <p:xfrm>
          <a:off x="1631503" y="1052737"/>
          <a:ext cx="8928994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60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Dimension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Deprivation cut-off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Weight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85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1. Child Environment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 if the household has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electricity.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051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Sanitation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 if the household’s sanitation facility is not improved or it is improved but shared with other households.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466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Drinking Water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 if the household does not have access to safe drinking water or used improved drinking water is more than a 30-minute walk from home roundtrip.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98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Floor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Deprived if the household has a dirt, sand or dung floor.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98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Cooking fuel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Deprived if the household cooks with dung, wood, charcoal or crop residues.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7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520" y="158776"/>
            <a:ext cx="8640960" cy="984209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C-MPI Model (continued)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914"/>
              </p:ext>
            </p:extLst>
          </p:nvPr>
        </p:nvGraphicFramePr>
        <p:xfrm>
          <a:off x="1775520" y="1645623"/>
          <a:ext cx="8597840" cy="369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7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Dimension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Deprivation Cut-off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Weight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111">
                <a:tc row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2. Child Development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 School attendance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Deprived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if there is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at least one member of household aged 6-17 years who is not attending school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77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Year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 of schooling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Deprived if no household member has completed 10 years of schooling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5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3. Child Survival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AutoNum type="arabicPeriod"/>
                      </a:pP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Malnutrition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Deprived if any child (aged 0-4 years) of the household is stunted or wasted or underweight.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67">
                <a:tc vMerge="1">
                  <a:txBody>
                    <a:bodyPr/>
                    <a:lstStyle/>
                    <a:p>
                      <a:endParaRPr lang="en-GB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Child mortality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Deprived if any child aged 0-4 years ever died in the household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in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0.125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41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796</Words>
  <Application>Microsoft Office PowerPoint</Application>
  <PresentationFormat>Widescreen</PresentationFormat>
  <Paragraphs>124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Times</vt:lpstr>
      <vt:lpstr>Office Theme</vt:lpstr>
      <vt:lpstr>5_Office Theme</vt:lpstr>
      <vt:lpstr>1_Office Theme</vt:lpstr>
      <vt:lpstr>Blank Presentation</vt:lpstr>
      <vt:lpstr>2_Office Theme</vt:lpstr>
      <vt:lpstr>PowerPoint Presentation</vt:lpstr>
      <vt:lpstr>Remarkable Reduction in Poverty Observed in Bangladesh</vt:lpstr>
      <vt:lpstr>Why C-MPI</vt:lpstr>
      <vt:lpstr>Dimensions</vt:lpstr>
      <vt:lpstr>Background</vt:lpstr>
      <vt:lpstr>PowerPoint Presentation</vt:lpstr>
      <vt:lpstr>Who works for this?</vt:lpstr>
      <vt:lpstr>C-MPI Model</vt:lpstr>
      <vt:lpstr>C-MPI Model (continued)</vt:lpstr>
      <vt:lpstr>C-MPI Model (continued)</vt:lpstr>
      <vt:lpstr>Bangladesh C-MPI at different poverty cut-off</vt:lpstr>
      <vt:lpstr>Future Plans</vt:lpstr>
      <vt:lpstr>Key Issues and Challenges</vt:lpstr>
      <vt:lpstr>Key Issues and Challenges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 BBS</dc:creator>
  <cp:lastModifiedBy>Krishna Gayen</cp:lastModifiedBy>
  <cp:revision>21</cp:revision>
  <dcterms:modified xsi:type="dcterms:W3CDTF">2019-07-02T19:50:14Z</dcterms:modified>
</cp:coreProperties>
</file>